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728" r:id="rId5"/>
    <p:sldId id="2727" r:id="rId6"/>
    <p:sldId id="2729" r:id="rId7"/>
    <p:sldId id="2730" r:id="rId8"/>
    <p:sldId id="2731" r:id="rId9"/>
    <p:sldId id="2732" r:id="rId10"/>
    <p:sldId id="2733" r:id="rId11"/>
    <p:sldId id="2734" r:id="rId12"/>
    <p:sldId id="2735" r:id="rId13"/>
    <p:sldId id="2736" r:id="rId14"/>
    <p:sldId id="2738" r:id="rId15"/>
    <p:sldId id="269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E9A309-EFBE-7B70-C656-B1C1526910AA}" name="Cristina Bueti" initials="CB" userId="Cristina Bueti" providerId="None"/>
  <p188:author id="{5C8D3C25-3E44-9A32-E151-1AA965D86CCF}" name="Bueti, Maria Cristina" initials="MB" userId="S::cristina.bueti@itu.int::588e8681-5ca4-4ffa-b6a0-fd90153878ab" providerId="AD"/>
  <p188:author id="{CD9EB9CA-2213-AAE9-0966-2E8D6CD9C47E}" name="unknown" initials="unknown" userId="unknown" providerId="None"/>
  <p188:author id="{125C10D8-3188-E9DD-ECE3-88A7D1053E7F}" name="Zhao, Yining" initials="" userId="S::yining.zhao@itu.int::9d23ebf3-fd20-4815-89bf-b6ad6c24adf5" providerId="AD"/>
  <p188:author id="{B6BD32FE-D9E2-0060-4206-9BE78466D1B6}" name="Yang, Bohan" initials="BY" userId="S::bohan.yang@itu.int::d41b7f63-09a1-421a-928f-498263e336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DD"/>
    <a:srgbClr val="70C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8427AC-084A-40D6-B3E0-909FA2529C21}" v="19" dt="2026-05-06T10:10:12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933792349163234E-2"/>
          <c:y val="8.6904935515942125E-2"/>
          <c:w val="0.9052160355199006"/>
          <c:h val="0.8261898193430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/>
            </a:solidFill>
            <a:ln>
              <a:solidFill>
                <a:srgbClr val="009BDD"/>
              </a:solidFill>
            </a:ln>
          </c:spPr>
          <c:dPt>
            <c:idx val="0"/>
            <c:bubble3D val="0"/>
            <c:spPr>
              <a:solidFill>
                <a:srgbClr val="009BDD"/>
              </a:solidFill>
              <a:ln w="19050">
                <a:solidFill>
                  <a:srgbClr val="009BD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68-4572-A611-0791D63FCB2F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rgbClr val="009BD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B3-4985-A528-F02589C01B6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68-4572-A611-0791D63FCB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9BDD"/>
              </a:solidFill>
              <a:ln w="19050">
                <a:solidFill>
                  <a:srgbClr val="009BD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170-42DD-840F-B3E9EA0C2BDA}"/>
              </c:ext>
            </c:extLst>
          </c:dPt>
          <c:cat>
            <c:strRef>
              <c:f>Sheet1!$A$2</c:f>
              <c:strCache>
                <c:ptCount val="1"/>
                <c:pt idx="0">
                  <c:v>1st Qtr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70-42DD-840F-B3E9EA0C2B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804863122679614E-2"/>
          <c:y val="0.18827268276579165"/>
          <c:w val="0.46585077553156706"/>
          <c:h val="0.722283787748726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9BDD"/>
              </a:solidFill>
              <a:ln w="19050">
                <a:solidFill>
                  <a:srgbClr val="009BD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B35-4B6F-83E5-760CC572AF51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rgbClr val="009BDD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35-4B6F-83E5-760CC572AF5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68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35-4B6F-83E5-760CC572A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DF2A4-A292-45F9-8421-1EA52CD6D655}" type="datetimeFigureOut">
              <a:rPr lang="en-GB" smtClean="0"/>
              <a:t>13/06/2026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EAEE6-01FC-4205-BDDB-16E51E83FE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661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67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1972D-1FD9-39F9-03B3-2956F2491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1BF725-CBC5-A068-54DD-D642FBBF4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E2C60-36C4-F8B0-3DA3-CEB8841E6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44B5-0D8D-44E6-84EF-502148509CCB}" type="datetimeFigureOut">
              <a:rPr lang="en-GB" smtClean="0"/>
              <a:t>13/06/2026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0E606-ABB8-E2BE-6EE7-8A9910C75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558B4-49B5-1B6B-0C97-C2D35B4F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6485A-66AE-492A-B0D7-15F59B144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7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E36A6-22EF-A8F8-A79A-FDF05B44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837AE3-86B1-2280-3D39-5F86F4E2F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D34E8-9A06-6134-56ED-100BAA46E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44B5-0D8D-44E6-84EF-502148509CCB}" type="datetimeFigureOut">
              <a:rPr lang="en-GB" smtClean="0"/>
              <a:t>13/06/2026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7D983-BD0C-7DF1-869C-32A78E870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7845A-CDB3-4A13-2CFA-B5F0B3AFD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6485A-66AE-492A-B0D7-15F59B144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842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BA527-C2A6-2452-C5D0-45EF9E0BF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70BFAC-7DD2-F0E2-9B19-80CFBA054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30486-5206-4DFE-BCBF-C4183DCEA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44B5-0D8D-44E6-84EF-502148509CCB}" type="datetimeFigureOut">
              <a:rPr lang="en-GB" smtClean="0"/>
              <a:t>13/06/2026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40C9-BB64-5D4D-9410-E6675988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0F34A-CB7D-14F2-F808-1F4272AF5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6485A-66AE-492A-B0D7-15F59B144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46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tex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A647C-A7BD-47C9-962C-55289EF4CD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5414" y="2033625"/>
            <a:ext cx="6297178" cy="4067251"/>
          </a:xfrm>
        </p:spPr>
        <p:txBody>
          <a:bodyPr numCol="1" spcCol="274320">
            <a:noAutofit/>
          </a:bodyPr>
          <a:lstStyle>
            <a:lvl1pPr marL="9144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CD6"/>
              </a:buClr>
              <a:buSzPct val="110000"/>
              <a:buFontTx/>
              <a:buNone/>
              <a:tabLst/>
              <a:defRPr sz="2400" spc="20"/>
            </a:lvl1pPr>
            <a:lvl2pPr marL="548640" indent="0">
              <a:lnSpc>
                <a:spcPts val="2400"/>
              </a:lnSpc>
              <a:buClr>
                <a:srgbClr val="009CD6"/>
              </a:buClr>
              <a:buFontTx/>
              <a:buNone/>
              <a:defRPr sz="1800" spc="20"/>
            </a:lvl2pPr>
            <a:lvl3pPr marL="1005840" indent="0">
              <a:lnSpc>
                <a:spcPts val="2400"/>
              </a:lnSpc>
              <a:buClr>
                <a:srgbClr val="009CD6"/>
              </a:buClr>
              <a:buFontTx/>
              <a:buNone/>
              <a:defRPr sz="1800" spc="20"/>
            </a:lvl3pPr>
            <a:lvl4pPr marL="1463040" indent="0">
              <a:lnSpc>
                <a:spcPts val="2400"/>
              </a:lnSpc>
              <a:buClr>
                <a:srgbClr val="009CD6"/>
              </a:buClr>
              <a:buFontTx/>
              <a:buNone/>
              <a:defRPr sz="1800" spc="20"/>
            </a:lvl4pPr>
            <a:lvl5pPr>
              <a:buClr>
                <a:srgbClr val="5B9BD5"/>
              </a:buClr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Aenean </a:t>
            </a:r>
            <a:r>
              <a:rPr lang="en-US" err="1"/>
              <a:t>commodo</a:t>
            </a:r>
            <a:r>
              <a:rPr lang="en-US"/>
              <a:t> ligula </a:t>
            </a:r>
            <a:r>
              <a:rPr lang="en-US" err="1"/>
              <a:t>eget</a:t>
            </a:r>
            <a:r>
              <a:rPr lang="en-US"/>
              <a:t> dolor. Aenean </a:t>
            </a:r>
            <a:r>
              <a:rPr lang="en-US" err="1"/>
              <a:t>massa</a:t>
            </a:r>
            <a:r>
              <a:rPr lang="en-US"/>
              <a:t>. Cum sociis </a:t>
            </a:r>
            <a:r>
              <a:rPr lang="en-US" err="1"/>
              <a:t>natoque</a:t>
            </a:r>
            <a:r>
              <a:rPr lang="en-US"/>
              <a:t> </a:t>
            </a:r>
            <a:r>
              <a:rPr lang="en-US" err="1"/>
              <a:t>penatibus</a:t>
            </a:r>
            <a:r>
              <a:rPr lang="en-US"/>
              <a:t> et </a:t>
            </a:r>
            <a:r>
              <a:rPr lang="en-US" err="1"/>
              <a:t>magnis</a:t>
            </a:r>
            <a:r>
              <a:rPr lang="en-US"/>
              <a:t> dis parturient </a:t>
            </a:r>
            <a:r>
              <a:rPr lang="en-US" err="1"/>
              <a:t>montes</a:t>
            </a:r>
            <a:r>
              <a:rPr lang="en-US"/>
              <a:t>, </a:t>
            </a:r>
            <a:r>
              <a:rPr lang="en-US" err="1"/>
              <a:t>nascetur</a:t>
            </a:r>
            <a:r>
              <a:rPr lang="en-US"/>
              <a:t> </a:t>
            </a:r>
            <a:r>
              <a:rPr lang="en-US" err="1"/>
              <a:t>ridiculus</a:t>
            </a:r>
            <a:r>
              <a:rPr lang="en-US"/>
              <a:t> mus. Donec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,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, </a:t>
            </a:r>
            <a:r>
              <a:rPr lang="en-US" err="1"/>
              <a:t>pretium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, sem.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68AA50-AAA8-4842-ABF3-40CA7CFE9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358" y="685156"/>
            <a:ext cx="8999926" cy="5970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7316B5-C57D-4BFE-9E05-E402A449FF88}"/>
              </a:ext>
            </a:extLst>
          </p:cNvPr>
          <p:cNvCxnSpPr/>
          <p:nvPr userDrawn="1"/>
        </p:nvCxnSpPr>
        <p:spPr>
          <a:xfrm>
            <a:off x="614785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8F92057-32FC-4FC9-AF35-02473A8E4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785" y="313371"/>
            <a:ext cx="4554538" cy="308803"/>
          </a:xfrm>
        </p:spPr>
        <p:txBody>
          <a:bodyPr anchor="ctr"/>
          <a:lstStyle>
            <a:lvl1pPr marL="91440" indent="0">
              <a:buNone/>
              <a:defRPr sz="1600">
                <a:solidFill>
                  <a:srgbClr val="12A3D8"/>
                </a:solidFill>
              </a:defRPr>
            </a:lvl1pPr>
          </a:lstStyle>
          <a:p>
            <a:pPr lvl="0"/>
            <a:r>
              <a:rPr lang="en-US"/>
              <a:t>itu.int/metaverse/virtual-worlds/</a:t>
            </a:r>
          </a:p>
        </p:txBody>
      </p:sp>
    </p:spTree>
    <p:extLst>
      <p:ext uri="{BB962C8B-B14F-4D97-AF65-F5344CB8AC3E}">
        <p14:creationId xmlns:p14="http://schemas.microsoft.com/office/powerpoint/2010/main" val="1308687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8EA76-06AC-16DD-86FB-0C1EC6E2A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3997A-E753-D107-B730-B443BD453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B8D9C-4587-3D1A-305C-E445CF6FE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44B5-0D8D-44E6-84EF-502148509CCB}" type="datetimeFigureOut">
              <a:rPr lang="en-GB" smtClean="0"/>
              <a:t>13/06/2026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EC16A-A40B-DBAF-C128-456B2858A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89A9F-6972-83B6-71A8-F82C700EC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6485A-66AE-492A-B0D7-15F59B144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237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9FDD9-1974-92F0-9394-A813D08D5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F3D5-8CC3-F37B-7F0E-03584FAF3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A1506-5178-82DD-10FB-B5B41423B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44B5-0D8D-44E6-84EF-502148509CCB}" type="datetimeFigureOut">
              <a:rPr lang="en-GB" smtClean="0"/>
              <a:t>13/06/2026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E19E6-3722-121C-3FDA-6607696A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35F4C-46B4-D0EF-F9C6-B8E5412F8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6485A-66AE-492A-B0D7-15F59B144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12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B4E8E-6D8F-91F5-E885-FD0DBFFBD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5D72F-1DE4-4CC2-C653-2C8F26481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388B3A-74B8-ADDF-58FE-E874D4AB5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B6291-D71D-204A-6AB7-6E37A467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44B5-0D8D-44E6-84EF-502148509CCB}" type="datetimeFigureOut">
              <a:rPr lang="en-GB" smtClean="0"/>
              <a:t>13/06/2026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F49AC-A1C2-7E48-1633-B03628F59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FD2B3-7D2C-5133-94E4-14EB4931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6485A-66AE-492A-B0D7-15F59B144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118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FCD96-715F-24A0-0E7E-1BAA0AD2D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572A5-3435-2774-3873-DEC832BBA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5F7DD7-83B9-8B27-68F4-D4CEB60B3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D5315D-26A2-7F1D-ACC7-AAD9DD94A9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F86D18-82A6-8197-2817-A7F01DF6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CA83CF-98F7-C33A-DA2C-B13F218DE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44B5-0D8D-44E6-84EF-502148509CCB}" type="datetimeFigureOut">
              <a:rPr lang="en-GB" smtClean="0"/>
              <a:t>13/06/2026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9AE919-6C0A-0471-D15C-1682B0ACD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4F5C66-B4B9-CC13-4E9B-CE88AE2C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6485A-66AE-492A-B0D7-15F59B144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93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7271E-D290-5EE5-B888-2FFEF0A0C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159869-1227-EB09-8ED6-0310A2B6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44B5-0D8D-44E6-84EF-502148509CCB}" type="datetimeFigureOut">
              <a:rPr lang="en-GB" smtClean="0"/>
              <a:t>13/06/2026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8383EB-1D8C-11B3-BCB2-0C17B6F3A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D2D959-6121-886C-C123-12C17B1B7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6485A-66AE-492A-B0D7-15F59B144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86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80538B-2F44-17CC-B5C3-DD4FA99E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44B5-0D8D-44E6-84EF-502148509CCB}" type="datetimeFigureOut">
              <a:rPr lang="en-GB" smtClean="0"/>
              <a:t>13/06/2026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3A4D97-AE49-C25D-4FB5-B8E02C93C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00FA5-51E1-78AA-E522-4A2414E8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6485A-66AE-492A-B0D7-15F59B144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394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96463-AAE3-2F2B-7102-69B3B1D7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80359-5851-7264-0DB1-42DEB662B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CDD2D-5638-EC58-3847-8DFF2325A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D73308-80DF-1074-2EC0-85358D7E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44B5-0D8D-44E6-84EF-502148509CCB}" type="datetimeFigureOut">
              <a:rPr lang="en-GB" smtClean="0"/>
              <a:t>13/06/2026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D7CA9-8E3C-1F3F-7A1F-27129033F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72033-84B4-05AD-2593-0B71B1DE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6485A-66AE-492A-B0D7-15F59B144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06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E6632-AEE8-8C0F-9B34-8DD7F2157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B292D9-B324-F71E-F556-B4FAA336B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7F4E6-9D66-6DA4-02D3-3A8C0AF0A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506CE-60DC-F7CD-4B93-F6243D2B9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244B5-0D8D-44E6-84EF-502148509CCB}" type="datetimeFigureOut">
              <a:rPr lang="en-GB" smtClean="0"/>
              <a:t>13/06/2026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79F4C-A857-8E33-8814-A6AC4B7AA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6177F-AAE3-159E-4784-3871CB056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6485A-66AE-492A-B0D7-15F59B144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24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40EA7-6221-7DEB-668B-9990BB0C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EB703-452B-97BA-C86F-A9E023E67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68672-7567-F089-D38E-CD508B5A37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3244B5-0D8D-44E6-84EF-502148509CCB}" type="datetimeFigureOut">
              <a:rPr lang="en-GB" smtClean="0"/>
              <a:t>13/06/2026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04E3B-F75A-F9F8-AB14-1007F899B3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9214C-FEC7-D80B-2A57-368E56B79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86485A-66AE-492A-B0D7-15F59B1448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369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g object 16">
            <a:extLst>
              <a:ext uri="{FF2B5EF4-FFF2-40B4-BE49-F238E27FC236}">
                <a16:creationId xmlns:a16="http://schemas.microsoft.com/office/drawing/2014/main" id="{E5DC3A7D-ED99-1DEB-39AE-D0BE5E6C0317}"/>
              </a:ext>
            </a:extLst>
          </p:cNvPr>
          <p:cNvPicPr/>
          <p:nvPr/>
        </p:nvPicPr>
        <p:blipFill>
          <a:blip r:embed="rId3" cstate="print"/>
          <a:srcRect t="1814"/>
          <a:stretch/>
        </p:blipFill>
        <p:spPr>
          <a:xfrm>
            <a:off x="-19876" y="-158162"/>
            <a:ext cx="12231754" cy="58366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393782B-E5DF-006E-1A7F-B4C2AA456F23}"/>
              </a:ext>
            </a:extLst>
          </p:cNvPr>
          <p:cNvSpPr/>
          <p:nvPr/>
        </p:nvSpPr>
        <p:spPr>
          <a:xfrm>
            <a:off x="-19878" y="-158162"/>
            <a:ext cx="12231754" cy="5836668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0"/>
                  <a:alpha val="0"/>
                </a:schemeClr>
              </a:gs>
              <a:gs pos="12000">
                <a:schemeClr val="bg1">
                  <a:lumMod val="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26">
            <a:extLst>
              <a:ext uri="{FF2B5EF4-FFF2-40B4-BE49-F238E27FC236}">
                <a16:creationId xmlns:a16="http://schemas.microsoft.com/office/drawing/2014/main" id="{3FD766E6-3031-019E-BC6C-F0BB739A2B6B}"/>
              </a:ext>
            </a:extLst>
          </p:cNvPr>
          <p:cNvSpPr txBox="1">
            <a:spLocks/>
          </p:cNvSpPr>
          <p:nvPr/>
        </p:nvSpPr>
        <p:spPr>
          <a:xfrm>
            <a:off x="391908" y="3474241"/>
            <a:ext cx="10968518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GB" sz="4400">
                <a:solidFill>
                  <a:schemeClr val="bg1"/>
                </a:solidFill>
              </a:rPr>
              <a:t>The AI-Enabled </a:t>
            </a:r>
            <a:r>
              <a:rPr lang="en-GB" sz="4400" err="1">
                <a:solidFill>
                  <a:schemeClr val="bg1"/>
                </a:solidFill>
              </a:rPr>
              <a:t>Citiverse</a:t>
            </a:r>
            <a:endParaRPr lang="en-GB" sz="4400">
              <a:solidFill>
                <a:schemeClr val="bg1"/>
              </a:solidFill>
            </a:endParaRPr>
          </a:p>
        </p:txBody>
      </p:sp>
      <p:sp>
        <p:nvSpPr>
          <p:cNvPr id="42" name="object 27">
            <a:extLst>
              <a:ext uri="{FF2B5EF4-FFF2-40B4-BE49-F238E27FC236}">
                <a16:creationId xmlns:a16="http://schemas.microsoft.com/office/drawing/2014/main" id="{082070EB-04D3-4039-9208-D171BB88ADDC}"/>
              </a:ext>
            </a:extLst>
          </p:cNvPr>
          <p:cNvSpPr txBox="1"/>
          <p:nvPr/>
        </p:nvSpPr>
        <p:spPr>
          <a:xfrm>
            <a:off x="767827" y="177468"/>
            <a:ext cx="9232265" cy="501548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7620">
              <a:lnSpc>
                <a:spcPts val="4000"/>
              </a:lnSpc>
              <a:spcBef>
                <a:spcPts val="365"/>
              </a:spcBef>
            </a:pPr>
            <a:r>
              <a:rPr sz="2400" b="1" spc="-13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1" spc="-21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4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</a:t>
            </a:r>
            <a:r>
              <a:rPr sz="2400" b="1" spc="-21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2400" b="1" spc="-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and</a:t>
            </a:r>
            <a:r>
              <a:rPr sz="2400" b="1" spc="-30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5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sz="2400" b="1" spc="-27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8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</a:t>
            </a:r>
            <a:r>
              <a:rPr lang="en-US" sz="2400" b="1" spc="-8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sz="2400" b="1" i="1" spc="-14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Discovering</a:t>
            </a:r>
            <a:r>
              <a:rPr sz="2400" b="1" i="1" spc="-23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i="1" spc="-11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400" b="1" i="1" spc="-229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i="1" spc="-1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Citiverse</a:t>
            </a:r>
            <a:endParaRPr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2">
            <a:extLst>
              <a:ext uri="{FF2B5EF4-FFF2-40B4-BE49-F238E27FC236}">
                <a16:creationId xmlns:a16="http://schemas.microsoft.com/office/drawing/2014/main" id="{47AD55D4-55FE-5CD6-0154-32F0302C5FD6}"/>
              </a:ext>
            </a:extLst>
          </p:cNvPr>
          <p:cNvSpPr txBox="1"/>
          <p:nvPr/>
        </p:nvSpPr>
        <p:spPr>
          <a:xfrm>
            <a:off x="1255557" y="6276008"/>
            <a:ext cx="9434214" cy="392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Teppo Rantanen, Leader of Strategic Guidance Track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BDD4F9DA-AB5E-F404-ACA6-00FE323A4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41914" r="88662" b="46774"/>
          <a:stretch/>
        </p:blipFill>
        <p:spPr>
          <a:xfrm>
            <a:off x="133884" y="5749411"/>
            <a:ext cx="1044282" cy="1072731"/>
          </a:xfrm>
          <a:prstGeom prst="rect">
            <a:avLst/>
          </a:prstGeom>
        </p:spPr>
      </p:pic>
      <p:sp>
        <p:nvSpPr>
          <p:cNvPr id="2" name="Title 9">
            <a:extLst>
              <a:ext uri="{FF2B5EF4-FFF2-40B4-BE49-F238E27FC236}">
                <a16:creationId xmlns:a16="http://schemas.microsoft.com/office/drawing/2014/main" id="{EAD2595A-0EAF-92BA-CFE9-9221857D7F69}"/>
              </a:ext>
            </a:extLst>
          </p:cNvPr>
          <p:cNvSpPr txBox="1">
            <a:spLocks/>
          </p:cNvSpPr>
          <p:nvPr/>
        </p:nvSpPr>
        <p:spPr>
          <a:xfrm>
            <a:off x="391908" y="4556683"/>
            <a:ext cx="11049905" cy="441859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2200" i="1"/>
              <a:t>A Strategic Blueprint for Cities in the Age of AI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D80E5C5-6D35-81EE-5AB3-CE5BAF3F39D7}"/>
              </a:ext>
            </a:extLst>
          </p:cNvPr>
          <p:cNvCxnSpPr>
            <a:cxnSpLocks/>
          </p:cNvCxnSpPr>
          <p:nvPr/>
        </p:nvCxnSpPr>
        <p:spPr>
          <a:xfrm>
            <a:off x="480477" y="4424134"/>
            <a:ext cx="602012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9">
            <a:extLst>
              <a:ext uri="{FF2B5EF4-FFF2-40B4-BE49-F238E27FC236}">
                <a16:creationId xmlns:a16="http://schemas.microsoft.com/office/drawing/2014/main" id="{AAEB4615-51E1-5909-3F52-73AE0870D63C}"/>
              </a:ext>
            </a:extLst>
          </p:cNvPr>
          <p:cNvSpPr txBox="1">
            <a:spLocks/>
          </p:cNvSpPr>
          <p:nvPr/>
        </p:nvSpPr>
        <p:spPr>
          <a:xfrm>
            <a:off x="1178166" y="5987755"/>
            <a:ext cx="4586648" cy="298021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</a:rPr>
              <a:t>15 June 2026</a:t>
            </a:r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EA6E4E5E-5B69-20EE-FC70-51590C641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8184" y="5801241"/>
            <a:ext cx="967107" cy="96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03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4D348-8105-E73D-4B40-452B3B2FF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1">
            <a:extLst>
              <a:ext uri="{FF2B5EF4-FFF2-40B4-BE49-F238E27FC236}">
                <a16:creationId xmlns:a16="http://schemas.microsoft.com/office/drawing/2014/main" id="{A6AE9590-D838-1E3D-54C2-BA5608A990F4}"/>
              </a:ext>
            </a:extLst>
          </p:cNvPr>
          <p:cNvSpPr/>
          <p:nvPr/>
        </p:nvSpPr>
        <p:spPr>
          <a:xfrm>
            <a:off x="5322368" y="1507719"/>
            <a:ext cx="6869632" cy="45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This </a:t>
            </a:r>
            <a:r>
              <a:rPr lang="en-US" altLang="zh-CN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deliverable was l</a:t>
            </a:r>
            <a:r>
              <a:rPr lang="en-US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ed and coordinated by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Teppo Rantanen 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(City of Tampere, Finland)</a:t>
            </a:r>
            <a:r>
              <a:rPr lang="en-GB" sz="1100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 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and</a:t>
            </a:r>
            <a:r>
              <a:rPr lang="en-GB" sz="1100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 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Okan Geray</a:t>
            </a:r>
          </a:p>
          <a:p>
            <a:pPr marL="0" indent="0">
              <a:buNone/>
            </a:pP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(Dubai Digital Authority).</a:t>
            </a:r>
            <a:endParaRPr lang="en-US" sz="1100">
              <a:latin typeface="Arial" panose="020B0604020202020204" pitchFamily="34" charset="0"/>
              <a:ea typeface="Geist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4" name="Shape 12">
            <a:extLst>
              <a:ext uri="{FF2B5EF4-FFF2-40B4-BE49-F238E27FC236}">
                <a16:creationId xmlns:a16="http://schemas.microsoft.com/office/drawing/2014/main" id="{E4153DD2-3CFC-9470-191E-A43B6C9C01DA}"/>
              </a:ext>
            </a:extLst>
          </p:cNvPr>
          <p:cNvSpPr/>
          <p:nvPr/>
        </p:nvSpPr>
        <p:spPr>
          <a:xfrm>
            <a:off x="5169323" y="2059752"/>
            <a:ext cx="6903720" cy="0"/>
          </a:xfrm>
          <a:prstGeom prst="line">
            <a:avLst/>
          </a:prstGeom>
          <a:noFill/>
          <a:ln w="6350">
            <a:solidFill>
              <a:srgbClr val="CADCEC"/>
            </a:solidFill>
            <a:prstDash val="solid"/>
          </a:ln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15">
            <a:extLst>
              <a:ext uri="{FF2B5EF4-FFF2-40B4-BE49-F238E27FC236}">
                <a16:creationId xmlns:a16="http://schemas.microsoft.com/office/drawing/2014/main" id="{9480C924-6CC9-7DF5-F0F2-7F1031C2BBBC}"/>
              </a:ext>
            </a:extLst>
          </p:cNvPr>
          <p:cNvSpPr/>
          <p:nvPr/>
        </p:nvSpPr>
        <p:spPr>
          <a:xfrm>
            <a:off x="5322367" y="2397877"/>
            <a:ext cx="6750675" cy="1159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The deliverable is based on the contribution, support and participation of</a:t>
            </a:r>
            <a:r>
              <a:rPr lang="en-US" sz="1100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 </a:t>
            </a:r>
            <a:r>
              <a:rPr lang="en-US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Sanni Pöntinen </a:t>
            </a:r>
            <a:r>
              <a:rPr lang="en-US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(Tampere University), </a:t>
            </a:r>
            <a:r>
              <a:rPr lang="en-US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Masoumeh Salimi </a:t>
            </a:r>
            <a:r>
              <a:rPr lang="en-US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(City of Tampere), </a:t>
            </a:r>
            <a:r>
              <a:rPr lang="en-US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Petri Takala </a:t>
            </a:r>
            <a:r>
              <a:rPr lang="en-US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(Capgemini), </a:t>
            </a:r>
            <a:r>
              <a:rPr lang="en-US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Hans </a:t>
            </a:r>
            <a:r>
              <a:rPr lang="en-US" sz="1100" b="1" err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Teuben</a:t>
            </a:r>
            <a:r>
              <a:rPr lang="en-US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 </a:t>
            </a:r>
            <a:r>
              <a:rPr lang="en-US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(Capgemini), </a:t>
            </a:r>
            <a:r>
              <a:rPr lang="en-US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Christina Yan Zhang </a:t>
            </a:r>
            <a:r>
              <a:rPr lang="en-US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(The Metaverse Institute), </a:t>
            </a:r>
            <a:r>
              <a:rPr lang="en-US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Bas Boorsma </a:t>
            </a:r>
            <a:r>
              <a:rPr lang="en-US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(Urban Innovators Global), </a:t>
            </a:r>
            <a:r>
              <a:rPr lang="en-US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Roland van der Heijden </a:t>
            </a:r>
            <a:r>
              <a:rPr lang="en-US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(City of Rotterdam), </a:t>
            </a:r>
            <a:r>
              <a:rPr lang="en-US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Arturo </a:t>
            </a:r>
            <a:r>
              <a:rPr lang="en-US" sz="1100" b="1" err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Castellas</a:t>
            </a:r>
            <a:r>
              <a:rPr lang="en-US" sz="1100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 </a:t>
            </a:r>
            <a:r>
              <a:rPr lang="en-US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(City of Valencia) and </a:t>
            </a:r>
            <a:r>
              <a:rPr lang="en-US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Ravi Shankar </a:t>
            </a:r>
            <a:r>
              <a:rPr lang="en-US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(Capgemini).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806F98-84DC-00BF-4BE5-70C41BD21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71" y="1381731"/>
            <a:ext cx="576072" cy="576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318462-9713-BE4B-CF80-96825B19C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50" y="2401025"/>
            <a:ext cx="576715" cy="576715"/>
          </a:xfrm>
          <a:prstGeom prst="rect">
            <a:avLst/>
          </a:prstGeom>
        </p:spPr>
      </p:pic>
      <p:sp>
        <p:nvSpPr>
          <p:cNvPr id="9" name="Shape 12">
            <a:extLst>
              <a:ext uri="{FF2B5EF4-FFF2-40B4-BE49-F238E27FC236}">
                <a16:creationId xmlns:a16="http://schemas.microsoft.com/office/drawing/2014/main" id="{30297569-081B-269F-F9A9-A786D9DE0BCD}"/>
              </a:ext>
            </a:extLst>
          </p:cNvPr>
          <p:cNvSpPr/>
          <p:nvPr/>
        </p:nvSpPr>
        <p:spPr>
          <a:xfrm>
            <a:off x="5169323" y="3288083"/>
            <a:ext cx="6903720" cy="0"/>
          </a:xfrm>
          <a:prstGeom prst="line">
            <a:avLst/>
          </a:prstGeom>
          <a:noFill/>
          <a:ln w="6350">
            <a:solidFill>
              <a:srgbClr val="CADCEC"/>
            </a:solidFill>
            <a:prstDash val="solid"/>
          </a:ln>
        </p:spPr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 descr="Handshake - Free business icons">
            <a:extLst>
              <a:ext uri="{FF2B5EF4-FFF2-40B4-BE49-F238E27FC236}">
                <a16:creationId xmlns:a16="http://schemas.microsoft.com/office/drawing/2014/main" id="{81DB5BD8-7939-D4F9-81E3-EF888B328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771" y="3880261"/>
            <a:ext cx="576072" cy="5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A74179-B45F-273F-9AF0-25DB5818DC82}"/>
              </a:ext>
            </a:extLst>
          </p:cNvPr>
          <p:cNvSpPr txBox="1"/>
          <p:nvPr/>
        </p:nvSpPr>
        <p:spPr>
          <a:xfrm>
            <a:off x="5222370" y="3437860"/>
            <a:ext cx="679762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The authors extend their sincere thanks to the Executive Committee of the Global Initiative on AI and Virtual Worlds: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H.E. Mr Hamad Al Mansoori 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(Director General, Digital Dubai),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H.E. Ms Angellah Jasmine </a:t>
            </a:r>
            <a:r>
              <a:rPr lang="en-GB" sz="1100" b="1" err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Mbelwa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 </a:t>
            </a:r>
            <a:r>
              <a:rPr lang="en-GB" sz="1100" b="1" err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Kairuki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 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(Ministry of Information, Communication and Information Technology, Tanzania),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H.E. Mr William </a:t>
            </a:r>
            <a:r>
              <a:rPr lang="en-GB" sz="1100" b="1" err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Kabogo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 Gitau</a:t>
            </a:r>
            <a:r>
              <a:rPr lang="en-GB" sz="1100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 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(Ministry of Information, Communications and the Digital Economy, Kenya),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Felipe Fernando Macías Olvera 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(Municipality of Queretaro, Mexico),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Manuel Barreiro 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(Aston Group</a:t>
            </a:r>
            <a:r>
              <a:rPr lang="en-GB" sz="1100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),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Karl-Filip </a:t>
            </a:r>
            <a:r>
              <a:rPr lang="en-GB" sz="1100" b="1" err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Coenegrachts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 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(Open &amp; Agile Smart Cities (OASC)),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Hyoung Jun Kim 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(ITU-T Study Group 20 “Internet of Things, digital twins and smart sustainable cities and communities”),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Jaakko </a:t>
            </a:r>
            <a:r>
              <a:rPr lang="en-GB" sz="1100" b="1" err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Mustakallio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 (City of Tampere, Finland),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Paula Llobet </a:t>
            </a:r>
            <a:r>
              <a:rPr lang="en-GB" sz="1100" b="1" err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Vilarrasa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 (City of Valencia, Spain),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Sameer Chauhan 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(United Nations International Computing Centre (UNICC)) and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Jeong Kee Kim 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(World Smart Sustainable Cities Organization (</a:t>
            </a:r>
            <a:r>
              <a:rPr lang="en-GB" sz="1100" err="1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WeGO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)).  </a:t>
            </a:r>
          </a:p>
          <a:p>
            <a:pPr fontAlgn="base"/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The authors also thank the Steering Committee of the Global Initiative on AI and Virtual Worlds for their continued support: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Bertrand Levy, Paola Cecchi </a:t>
            </a:r>
            <a:r>
              <a:rPr lang="en-GB" sz="1100" b="1" err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Dimeglio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 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(Harvard University),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Ernesto Faubel 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(European Digital Infrastructure Consortium (EDIC) on Local Digital Twins), Martin Brynskov (OASC),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Anish Sethi 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(UNICC), </a:t>
            </a:r>
            <a:r>
              <a:rPr lang="en-GB" sz="1100" b="1" err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AnaMaria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 </a:t>
            </a:r>
            <a:r>
              <a:rPr lang="en-GB" sz="1100" b="1" err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Meshkurti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 (AMVS Capital) and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Roland van der Heijden 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(City of Rotterdam, The Netherlands).  </a:t>
            </a:r>
          </a:p>
          <a:p>
            <a:pPr fontAlgn="base"/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The authors also extend their gratitude to the contributing organizations along with their representatives: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Cristina Bueti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,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Yining Zhao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,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Chiara Co 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(ITU) and </a:t>
            </a:r>
            <a:r>
              <a:rPr lang="en-GB" sz="1100" b="1">
                <a:solidFill>
                  <a:srgbClr val="0070C0"/>
                </a:solidFill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Franca Vinci </a:t>
            </a:r>
            <a:r>
              <a:rPr lang="en-GB" sz="1100">
                <a:latin typeface="Arial" panose="020B0604020202020204" pitchFamily="34" charset="0"/>
                <a:ea typeface="Geist" panose="020B0604020202020204" charset="-52"/>
                <a:cs typeface="Arial" panose="020B0604020202020204" pitchFamily="34" charset="0"/>
              </a:rPr>
              <a:t>(UNICC).  </a:t>
            </a: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7502FA9D-4A96-75B8-E561-D61F98A06613}"/>
              </a:ext>
            </a:extLst>
          </p:cNvPr>
          <p:cNvSpPr/>
          <p:nvPr/>
        </p:nvSpPr>
        <p:spPr>
          <a:xfrm>
            <a:off x="290139" y="699620"/>
            <a:ext cx="11611722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Global Initiative on AI </a:t>
            </a:r>
            <a:r>
              <a:rPr lang="en-US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Virtual Worlds — </a:t>
            </a:r>
            <a:r>
              <a:rPr lang="en-GB" sz="2400" b="1" i="1">
                <a:latin typeface="Arial" panose="020B0604020202020204" pitchFamily="34" charset="0"/>
                <a:cs typeface="Arial" panose="020B0604020202020204" pitchFamily="34" charset="0"/>
              </a:rPr>
              <a:t>Discovering the </a:t>
            </a:r>
            <a:r>
              <a:rPr lang="en-GB" sz="2400" b="1" i="1" err="1">
                <a:latin typeface="Arial" panose="020B0604020202020204" pitchFamily="34" charset="0"/>
                <a:cs typeface="Arial" panose="020B0604020202020204" pitchFamily="34" charset="0"/>
              </a:rPr>
              <a:t>Citiverse</a:t>
            </a:r>
            <a:endParaRPr lang="en-GB" sz="2400" b="1" i="1" kern="0" spc="150">
              <a:latin typeface="Arial" panose="020B0604020202020204" pitchFamily="34" charset="0"/>
              <a:ea typeface="Trebuchet MS" pitchFamily="34" charset="-122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12B289-ED1F-3D87-3A6F-44D48BFB2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139" y="1312874"/>
            <a:ext cx="3816477" cy="5095030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80C454B-9BFA-73BB-63DD-EBA0EAE62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785" y="313371"/>
            <a:ext cx="5605786" cy="324005"/>
          </a:xfrm>
        </p:spPr>
        <p:txBody>
          <a:bodyPr>
            <a:normAutofit fontScale="85000" lnSpcReduction="1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Global Initiative on AI and Virtual Worlds –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Discovering the Citiverse</a:t>
            </a:r>
          </a:p>
        </p:txBody>
      </p:sp>
      <p:pic>
        <p:nvPicPr>
          <p:cNvPr id="16" name="Image 1" descr="preencoded.png">
            <a:extLst>
              <a:ext uri="{FF2B5EF4-FFF2-40B4-BE49-F238E27FC236}">
                <a16:creationId xmlns:a16="http://schemas.microsoft.com/office/drawing/2014/main" id="{DB00E547-6CCF-3820-BAF5-686157585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3661" y="134806"/>
            <a:ext cx="967107" cy="96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35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AAF18-F811-CDD8-7D11-5B9D03729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18B29763-DF9A-8B39-A35D-698382411A8D}"/>
              </a:ext>
            </a:extLst>
          </p:cNvPr>
          <p:cNvSpPr/>
          <p:nvPr/>
        </p:nvSpPr>
        <p:spPr>
          <a:xfrm>
            <a:off x="744259" y="812015"/>
            <a:ext cx="7790617" cy="691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3200" b="1">
                <a:latin typeface="Arial" panose="020B0604020202020204" pitchFamily="34" charset="0"/>
                <a:ea typeface="Geist Bold" pitchFamily="34" charset="-122"/>
                <a:cs typeface="Arial" panose="020B0604020202020204" pitchFamily="34" charset="0"/>
              </a:rPr>
              <a:t>Architecting Tomorrow. Today.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969DB38E-E2B6-2789-9BD5-7BE8316DDF1F}"/>
              </a:ext>
            </a:extLst>
          </p:cNvPr>
          <p:cNvSpPr/>
          <p:nvPr/>
        </p:nvSpPr>
        <p:spPr>
          <a:xfrm>
            <a:off x="744259" y="1740583"/>
            <a:ext cx="13141881" cy="267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400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Bold vision. Disciplined execution. Human impact.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2AA78C93-02BE-6843-EE28-DF6A8DF80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37" y="2192983"/>
            <a:ext cx="10771227" cy="2953017"/>
          </a:xfrm>
          <a:prstGeom prst="rect">
            <a:avLst/>
          </a:prstGeom>
          <a:ln>
            <a:noFill/>
          </a:ln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B4C78E60-E98D-F70E-8A24-BC78AE6BB594}"/>
              </a:ext>
            </a:extLst>
          </p:cNvPr>
          <p:cNvSpPr/>
          <p:nvPr/>
        </p:nvSpPr>
        <p:spPr>
          <a:xfrm>
            <a:off x="1777441" y="3200537"/>
            <a:ext cx="1985922" cy="739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000" b="1">
                <a:latin typeface="Arial" panose="020B0604020202020204" pitchFamily="34" charset="0"/>
                <a:ea typeface="Geist Bold" pitchFamily="34" charset="-122"/>
                <a:cs typeface="Arial" panose="020B0604020202020204" pitchFamily="34" charset="0"/>
              </a:rPr>
              <a:t>Assess &amp; Align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E347DA7D-76CE-5D50-1F31-BB9AF07E9087}"/>
              </a:ext>
            </a:extLst>
          </p:cNvPr>
          <p:cNvSpPr/>
          <p:nvPr/>
        </p:nvSpPr>
        <p:spPr>
          <a:xfrm>
            <a:off x="1845110" y="3728464"/>
            <a:ext cx="1882363" cy="8267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600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Diagnose needs, align with civic mandates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236DB869-7B4C-410B-78E1-4CE0A492734F}"/>
              </a:ext>
            </a:extLst>
          </p:cNvPr>
          <p:cNvSpPr/>
          <p:nvPr/>
        </p:nvSpPr>
        <p:spPr>
          <a:xfrm>
            <a:off x="4049840" y="3059195"/>
            <a:ext cx="1985922" cy="369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000" b="1">
                <a:latin typeface="Arial" panose="020B0604020202020204" pitchFamily="34" charset="0"/>
                <a:ea typeface="Geist Bold" pitchFamily="34" charset="-122"/>
                <a:cs typeface="Arial" panose="020B0604020202020204" pitchFamily="34" charset="0"/>
              </a:rPr>
              <a:t>Pilot &amp; Learn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6AF77007-1F9B-30FE-1491-EB0FDF6C8017}"/>
              </a:ext>
            </a:extLst>
          </p:cNvPr>
          <p:cNvSpPr/>
          <p:nvPr/>
        </p:nvSpPr>
        <p:spPr>
          <a:xfrm>
            <a:off x="4049840" y="3530143"/>
            <a:ext cx="1985922" cy="8267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600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Launch pilots, measure human impact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17EE3383-FB69-AB8E-F4AA-BB6A917DD55E}"/>
              </a:ext>
            </a:extLst>
          </p:cNvPr>
          <p:cNvSpPr/>
          <p:nvPr/>
        </p:nvSpPr>
        <p:spPr>
          <a:xfrm>
            <a:off x="6322239" y="3244097"/>
            <a:ext cx="1850592" cy="739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000" b="1">
                <a:latin typeface="Arial" panose="020B0604020202020204" pitchFamily="34" charset="0"/>
                <a:ea typeface="Geist Bold" pitchFamily="34" charset="-122"/>
                <a:cs typeface="Arial" panose="020B0604020202020204" pitchFamily="34" charset="0"/>
              </a:rPr>
              <a:t>Scale &amp; Integrate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AFE69D83-EC8E-514E-BE1C-8B532E317381}"/>
              </a:ext>
            </a:extLst>
          </p:cNvPr>
          <p:cNvSpPr/>
          <p:nvPr/>
        </p:nvSpPr>
        <p:spPr>
          <a:xfrm>
            <a:off x="6322239" y="4084849"/>
            <a:ext cx="1985922" cy="8267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600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Expand across systems, build data foundations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9321FE51-D9D1-3DC2-55DA-B84A419153CE}"/>
              </a:ext>
            </a:extLst>
          </p:cNvPr>
          <p:cNvSpPr/>
          <p:nvPr/>
        </p:nvSpPr>
        <p:spPr>
          <a:xfrm>
            <a:off x="8495198" y="2729589"/>
            <a:ext cx="1850593" cy="739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000" b="1">
                <a:latin typeface="Arial" panose="020B0604020202020204" pitchFamily="34" charset="0"/>
                <a:ea typeface="Geist Bold" pitchFamily="34" charset="-122"/>
                <a:cs typeface="Arial" panose="020B0604020202020204" pitchFamily="34" charset="0"/>
              </a:rPr>
              <a:t>Govern &amp; Evolve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7A53EB76-C317-5645-C6F7-3644AFE08ECC}"/>
              </a:ext>
            </a:extLst>
          </p:cNvPr>
          <p:cNvSpPr/>
          <p:nvPr/>
        </p:nvSpPr>
        <p:spPr>
          <a:xfrm>
            <a:off x="8495198" y="3570342"/>
            <a:ext cx="1985923" cy="8267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600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Institutionalize AI governance, adapt continually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BF321868-A3FE-8A45-7679-BC413FD0E9F0}"/>
              </a:ext>
            </a:extLst>
          </p:cNvPr>
          <p:cNvSpPr/>
          <p:nvPr/>
        </p:nvSpPr>
        <p:spPr>
          <a:xfrm>
            <a:off x="1063228" y="5028572"/>
            <a:ext cx="12822912" cy="267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b="1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Let's build the future we want — together.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2">
            <a:extLst>
              <a:ext uri="{FF2B5EF4-FFF2-40B4-BE49-F238E27FC236}">
                <a16:creationId xmlns:a16="http://schemas.microsoft.com/office/drawing/2014/main" id="{1983189F-62CE-1C7F-71E7-24060FE07CBA}"/>
              </a:ext>
            </a:extLst>
          </p:cNvPr>
          <p:cNvSpPr/>
          <p:nvPr/>
        </p:nvSpPr>
        <p:spPr>
          <a:xfrm>
            <a:off x="744260" y="4787919"/>
            <a:ext cx="22860" cy="716161"/>
          </a:xfrm>
          <a:prstGeom prst="rect">
            <a:avLst/>
          </a:prstGeom>
          <a:solidFill>
            <a:srgbClr val="6296FF"/>
          </a:solidFill>
          <a:ln/>
        </p:spPr>
        <p:txBody>
          <a:bodyPr/>
          <a:lstStyle/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3">
            <a:extLst>
              <a:ext uri="{FF2B5EF4-FFF2-40B4-BE49-F238E27FC236}">
                <a16:creationId xmlns:a16="http://schemas.microsoft.com/office/drawing/2014/main" id="{C4CA1903-35B2-2B8A-2110-B49BC75BBDEB}"/>
              </a:ext>
            </a:extLst>
          </p:cNvPr>
          <p:cNvSpPr/>
          <p:nvPr/>
        </p:nvSpPr>
        <p:spPr>
          <a:xfrm>
            <a:off x="352374" y="5761045"/>
            <a:ext cx="11675253" cy="805815"/>
          </a:xfrm>
          <a:prstGeom prst="roundRect">
            <a:avLst>
              <a:gd name="adj" fmla="val 11084"/>
            </a:avLst>
          </a:prstGeom>
          <a:solidFill>
            <a:srgbClr val="009BDD"/>
          </a:solidFill>
          <a:ln/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2" descr="preencoded.png">
            <a:extLst>
              <a:ext uri="{FF2B5EF4-FFF2-40B4-BE49-F238E27FC236}">
                <a16:creationId xmlns:a16="http://schemas.microsoft.com/office/drawing/2014/main" id="{E30A7740-C807-3891-288E-9A8925DBEB4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565019" y="6046438"/>
            <a:ext cx="236091" cy="212646"/>
          </a:xfrm>
          <a:prstGeom prst="rect">
            <a:avLst/>
          </a:prstGeom>
        </p:spPr>
      </p:pic>
      <p:sp>
        <p:nvSpPr>
          <p:cNvPr id="20" name="Text 14">
            <a:extLst>
              <a:ext uri="{FF2B5EF4-FFF2-40B4-BE49-F238E27FC236}">
                <a16:creationId xmlns:a16="http://schemas.microsoft.com/office/drawing/2014/main" id="{4506B558-AF9D-FDA0-4CA1-48CC8B42E387}"/>
              </a:ext>
            </a:extLst>
          </p:cNvPr>
          <p:cNvSpPr/>
          <p:nvPr/>
        </p:nvSpPr>
        <p:spPr>
          <a:xfrm>
            <a:off x="886029" y="6053155"/>
            <a:ext cx="10872419" cy="267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Join 70+ partners in the Global Initiative. Build the intelligent, human-centered city of tomorrow.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A4FC088-92BE-5683-281B-5CBC73D2F7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785" y="313371"/>
            <a:ext cx="5605786" cy="324005"/>
          </a:xfrm>
        </p:spPr>
        <p:txBody>
          <a:bodyPr>
            <a:normAutofit fontScale="85000" lnSpcReduction="1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Global Initiative on AI and Virtual Worlds –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Discovering the Citiverse</a:t>
            </a:r>
          </a:p>
        </p:txBody>
      </p:sp>
      <p:pic>
        <p:nvPicPr>
          <p:cNvPr id="22" name="Image 1" descr="preencoded.png">
            <a:extLst>
              <a:ext uri="{FF2B5EF4-FFF2-40B4-BE49-F238E27FC236}">
                <a16:creationId xmlns:a16="http://schemas.microsoft.com/office/drawing/2014/main" id="{7E0A8815-4738-60D8-FD57-25465DBD6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3661" y="134806"/>
            <a:ext cx="967107" cy="96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75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 object 16">
            <a:extLst>
              <a:ext uri="{FF2B5EF4-FFF2-40B4-BE49-F238E27FC236}">
                <a16:creationId xmlns:a16="http://schemas.microsoft.com/office/drawing/2014/main" id="{A64B7DD2-0469-3292-3203-FC8BE30FB5B8}"/>
              </a:ext>
            </a:extLst>
          </p:cNvPr>
          <p:cNvPicPr/>
          <p:nvPr/>
        </p:nvPicPr>
        <p:blipFill>
          <a:blip r:embed="rId2" cstate="print"/>
          <a:srcRect t="1814"/>
          <a:stretch/>
        </p:blipFill>
        <p:spPr>
          <a:xfrm>
            <a:off x="-19876" y="-158162"/>
            <a:ext cx="12231754" cy="58366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668ADF-BFF8-BF03-BC95-3452EB661865}"/>
              </a:ext>
            </a:extLst>
          </p:cNvPr>
          <p:cNvSpPr/>
          <p:nvPr/>
        </p:nvSpPr>
        <p:spPr>
          <a:xfrm>
            <a:off x="-19878" y="-158162"/>
            <a:ext cx="12231754" cy="5836668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0"/>
                  <a:alpha val="0"/>
                </a:schemeClr>
              </a:gs>
              <a:gs pos="12000">
                <a:schemeClr val="bg1">
                  <a:lumMod val="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7">
            <a:extLst>
              <a:ext uri="{FF2B5EF4-FFF2-40B4-BE49-F238E27FC236}">
                <a16:creationId xmlns:a16="http://schemas.microsoft.com/office/drawing/2014/main" id="{98DEC909-4DA3-8D38-8602-3DCD6C7C2CD4}"/>
              </a:ext>
            </a:extLst>
          </p:cNvPr>
          <p:cNvSpPr txBox="1"/>
          <p:nvPr/>
        </p:nvSpPr>
        <p:spPr>
          <a:xfrm>
            <a:off x="767827" y="177468"/>
            <a:ext cx="9232265" cy="514949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7620">
              <a:lnSpc>
                <a:spcPts val="4000"/>
              </a:lnSpc>
              <a:spcBef>
                <a:spcPts val="365"/>
              </a:spcBef>
            </a:pPr>
            <a:r>
              <a:rPr sz="2400" b="1" spc="-13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1" spc="-21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4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</a:t>
            </a:r>
            <a:r>
              <a:rPr sz="2400" b="1" spc="-21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2400" b="1" spc="-30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30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 and </a:t>
            </a:r>
            <a:r>
              <a:rPr sz="2400" b="1" spc="-15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sz="2400" b="1" spc="-27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8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</a:t>
            </a:r>
            <a:r>
              <a:rPr lang="en-US" sz="2400" b="1" spc="-8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sz="2400" b="1" i="1" spc="-14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Discovering</a:t>
            </a:r>
            <a:r>
              <a:rPr sz="2400" b="1" i="1" spc="-23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i="1" spc="-114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2400" b="1" i="1" spc="-229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i="1" spc="-1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Citiverse</a:t>
            </a:r>
            <a:endParaRPr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C7B17FA-F584-7C5B-EBA6-0BA31029EA07}"/>
              </a:ext>
            </a:extLst>
          </p:cNvPr>
          <p:cNvSpPr txBox="1"/>
          <p:nvPr/>
        </p:nvSpPr>
        <p:spPr>
          <a:xfrm>
            <a:off x="1178166" y="6284879"/>
            <a:ext cx="4469960" cy="3924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-75">
                <a:latin typeface="Arial" panose="020B0604020202020204" pitchFamily="34" charset="0"/>
                <a:cs typeface="Arial" panose="020B0604020202020204" pitchFamily="34" charset="0"/>
              </a:rPr>
              <a:t>itu.int/metaverse/virtual-</a:t>
            </a:r>
            <a:r>
              <a:rPr sz="2450" spc="-10">
                <a:latin typeface="Arial" panose="020B0604020202020204" pitchFamily="34" charset="0"/>
                <a:cs typeface="Arial" panose="020B0604020202020204" pitchFamily="34" charset="0"/>
              </a:rPr>
              <a:t>worlds/</a:t>
            </a:r>
            <a:endParaRPr sz="24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80061729-BD31-3B79-5AC5-B9A719F84F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41914" r="88662" b="46774"/>
          <a:stretch/>
        </p:blipFill>
        <p:spPr>
          <a:xfrm>
            <a:off x="133884" y="5749411"/>
            <a:ext cx="1044282" cy="107273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EF4CC0D-1529-0EB5-13BA-D3FDD41D708B}"/>
              </a:ext>
            </a:extLst>
          </p:cNvPr>
          <p:cNvSpPr txBox="1">
            <a:spLocks/>
          </p:cNvSpPr>
          <p:nvPr/>
        </p:nvSpPr>
        <p:spPr>
          <a:xfrm>
            <a:off x="533986" y="1357414"/>
            <a:ext cx="4270436" cy="1754946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1097280">
              <a:defRPr/>
            </a:pPr>
            <a:r>
              <a:rPr lang="en-US" sz="5400" b="1"/>
              <a:t>Thank you!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0F5598-E4C7-3A7D-D718-F1A94DE74725}"/>
              </a:ext>
            </a:extLst>
          </p:cNvPr>
          <p:cNvSpPr txBox="1"/>
          <p:nvPr/>
        </p:nvSpPr>
        <p:spPr>
          <a:xfrm>
            <a:off x="1100991" y="5724130"/>
            <a:ext cx="2936094" cy="535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096951">
              <a:lnSpc>
                <a:spcPts val="4702"/>
              </a:lnSpc>
              <a:defRPr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virtualworlds@itu.int</a:t>
            </a:r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3C125CE0-5B4D-D397-CD93-738AB1932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8184" y="5801241"/>
            <a:ext cx="967107" cy="96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32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E1952-3E3D-E843-00F3-BE330AAC0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8F28B0-B631-30F3-FB48-06DE485CF6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785" y="313371"/>
            <a:ext cx="5605786" cy="324005"/>
          </a:xfrm>
        </p:spPr>
        <p:txBody>
          <a:bodyPr>
            <a:normAutofit fontScale="85000" lnSpcReduction="1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Global Initiative on AI and Virtual Worlds –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Discovering the Citiverse</a:t>
            </a:r>
          </a:p>
        </p:txBody>
      </p:sp>
      <p:sp>
        <p:nvSpPr>
          <p:cNvPr id="14" name="Text 0">
            <a:extLst>
              <a:ext uri="{FF2B5EF4-FFF2-40B4-BE49-F238E27FC236}">
                <a16:creationId xmlns:a16="http://schemas.microsoft.com/office/drawing/2014/main" id="{D8AD4CF9-A295-E0BB-3FB7-3A418A81C34F}"/>
              </a:ext>
            </a:extLst>
          </p:cNvPr>
          <p:cNvSpPr/>
          <p:nvPr/>
        </p:nvSpPr>
        <p:spPr>
          <a:xfrm>
            <a:off x="614785" y="618360"/>
            <a:ext cx="7359968" cy="679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3200" b="1">
                <a:latin typeface="Arial" panose="020B0604020202020204" pitchFamily="34" charset="0"/>
                <a:ea typeface="Geist Bold" pitchFamily="34" charset="-122"/>
                <a:cs typeface="Arial" panose="020B0604020202020204" pitchFamily="34" charset="0"/>
              </a:rPr>
              <a:t>Five Forces Reshaping Cities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F4E6E030-3B6A-D9E8-C6FA-5865B2428281}"/>
              </a:ext>
            </a:extLst>
          </p:cNvPr>
          <p:cNvSpPr/>
          <p:nvPr/>
        </p:nvSpPr>
        <p:spPr>
          <a:xfrm>
            <a:off x="614187" y="1312679"/>
            <a:ext cx="6254699" cy="264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Converging pressures demand a new kind of urban intelligence.</a:t>
            </a:r>
            <a:endParaRPr lang="en-US" sz="160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2062FAD-AB0C-7721-6F06-79C35EA5985B}"/>
              </a:ext>
            </a:extLst>
          </p:cNvPr>
          <p:cNvGrpSpPr/>
          <p:nvPr/>
        </p:nvGrpSpPr>
        <p:grpSpPr>
          <a:xfrm>
            <a:off x="801168" y="1936000"/>
            <a:ext cx="10682415" cy="3613902"/>
            <a:chOff x="970790" y="2000082"/>
            <a:chExt cx="10682415" cy="3613902"/>
          </a:xfrm>
        </p:grpSpPr>
        <p:sp>
          <p:nvSpPr>
            <p:cNvPr id="16" name="Shape 2">
              <a:extLst>
                <a:ext uri="{FF2B5EF4-FFF2-40B4-BE49-F238E27FC236}">
                  <a16:creationId xmlns:a16="http://schemas.microsoft.com/office/drawing/2014/main" id="{2FF39830-4ECC-BA97-B322-3D5136D99A09}"/>
                </a:ext>
              </a:extLst>
            </p:cNvPr>
            <p:cNvSpPr/>
            <p:nvPr/>
          </p:nvSpPr>
          <p:spPr>
            <a:xfrm>
              <a:off x="970790" y="2000082"/>
              <a:ext cx="3456544" cy="1834675"/>
            </a:xfrm>
            <a:prstGeom prst="roundRect">
              <a:avLst>
                <a:gd name="adj" fmla="val 3884"/>
              </a:avLst>
            </a:prstGeom>
            <a:noFill/>
            <a:ln w="22860">
              <a:solidFill>
                <a:srgbClr val="00B0F0"/>
              </a:solidFill>
              <a:prstDash val="solid"/>
            </a:ln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Image 0" descr="preencoded.png">
              <a:extLst>
                <a:ext uri="{FF2B5EF4-FFF2-40B4-BE49-F238E27FC236}">
                  <a16:creationId xmlns:a16="http://schemas.microsoft.com/office/drawing/2014/main" id="{44972B05-044E-317B-BA60-5D55CBD05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58962" y="2188254"/>
              <a:ext cx="508875" cy="508875"/>
            </a:xfrm>
            <a:prstGeom prst="rect">
              <a:avLst/>
            </a:prstGeom>
          </p:spPr>
        </p:pic>
        <p:pic>
          <p:nvPicPr>
            <p:cNvPr id="18" name="Image 1" descr="preencoded.png">
              <a:extLst>
                <a:ext uri="{FF2B5EF4-FFF2-40B4-BE49-F238E27FC236}">
                  <a16:creationId xmlns:a16="http://schemas.microsoft.com/office/drawing/2014/main" id="{7BC602B5-DC35-DE19-CB3E-566A2712499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98931" y="2328223"/>
              <a:ext cx="228936" cy="228936"/>
            </a:xfrm>
            <a:prstGeom prst="rect">
              <a:avLst/>
            </a:prstGeom>
          </p:spPr>
        </p:pic>
        <p:sp>
          <p:nvSpPr>
            <p:cNvPr id="19" name="Text 3">
              <a:extLst>
                <a:ext uri="{FF2B5EF4-FFF2-40B4-BE49-F238E27FC236}">
                  <a16:creationId xmlns:a16="http://schemas.microsoft.com/office/drawing/2014/main" id="{24ECDE97-6B6B-8B12-C133-CDCEEB0EA15E}"/>
                </a:ext>
              </a:extLst>
            </p:cNvPr>
            <p:cNvSpPr/>
            <p:nvPr/>
          </p:nvSpPr>
          <p:spPr>
            <a:xfrm>
              <a:off x="1158962" y="2853520"/>
              <a:ext cx="2120602" cy="27559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2050" b="1">
                  <a:latin typeface="Arial" panose="020B0604020202020204" pitchFamily="34" charset="0"/>
                  <a:ea typeface="Geist Bold" pitchFamily="34" charset="-122"/>
                  <a:cs typeface="Arial" panose="020B0604020202020204" pitchFamily="34" charset="0"/>
                </a:rPr>
                <a:t>Maturation of AI</a:t>
              </a:r>
              <a:endParaRPr lang="en-US" sz="2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 4">
              <a:extLst>
                <a:ext uri="{FF2B5EF4-FFF2-40B4-BE49-F238E27FC236}">
                  <a16:creationId xmlns:a16="http://schemas.microsoft.com/office/drawing/2014/main" id="{22B85F61-0B28-0A68-F7A1-C9EE110AB3F2}"/>
                </a:ext>
              </a:extLst>
            </p:cNvPr>
            <p:cNvSpPr/>
            <p:nvPr/>
          </p:nvSpPr>
          <p:spPr>
            <a:xfrm>
              <a:off x="1158962" y="3222908"/>
              <a:ext cx="3080201" cy="42367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050"/>
                </a:lnSpc>
                <a:buNone/>
              </a:pPr>
              <a:r>
                <a:rPr lang="en-US" sz="1600">
                  <a:latin typeface="Arial" panose="020B0604020202020204" pitchFamily="34" charset="0"/>
                  <a:ea typeface="Geist" pitchFamily="34" charset="-122"/>
                  <a:cs typeface="Arial" panose="020B0604020202020204" pitchFamily="34" charset="0"/>
                </a:rPr>
                <a:t>Autonomous reasoning reshapes every public service.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Shape 5">
              <a:extLst>
                <a:ext uri="{FF2B5EF4-FFF2-40B4-BE49-F238E27FC236}">
                  <a16:creationId xmlns:a16="http://schemas.microsoft.com/office/drawing/2014/main" id="{C6FC22D1-5425-31FB-6016-A29E6D944005}"/>
                </a:ext>
              </a:extLst>
            </p:cNvPr>
            <p:cNvSpPr/>
            <p:nvPr/>
          </p:nvSpPr>
          <p:spPr>
            <a:xfrm>
              <a:off x="4583726" y="2000082"/>
              <a:ext cx="3456544" cy="1834675"/>
            </a:xfrm>
            <a:prstGeom prst="roundRect">
              <a:avLst>
                <a:gd name="adj" fmla="val 3884"/>
              </a:avLst>
            </a:prstGeom>
            <a:noFill/>
            <a:ln w="22860">
              <a:solidFill>
                <a:srgbClr val="00B0F0"/>
              </a:solidFill>
              <a:prstDash val="solid"/>
            </a:ln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Image 2" descr="preencoded.png">
              <a:extLst>
                <a:ext uri="{FF2B5EF4-FFF2-40B4-BE49-F238E27FC236}">
                  <a16:creationId xmlns:a16="http://schemas.microsoft.com/office/drawing/2014/main" id="{EDE1E0BA-C32E-2B82-7029-453C8B5A1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771898" y="2188254"/>
              <a:ext cx="508875" cy="508875"/>
            </a:xfrm>
            <a:prstGeom prst="rect">
              <a:avLst/>
            </a:prstGeom>
          </p:spPr>
        </p:pic>
        <p:pic>
          <p:nvPicPr>
            <p:cNvPr id="23" name="Image 3" descr="preencoded.png">
              <a:extLst>
                <a:ext uri="{FF2B5EF4-FFF2-40B4-BE49-F238E27FC236}">
                  <a16:creationId xmlns:a16="http://schemas.microsoft.com/office/drawing/2014/main" id="{6212AEA7-B10E-8286-1151-ABF230D39A9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11867" y="2328223"/>
              <a:ext cx="228936" cy="228936"/>
            </a:xfrm>
            <a:prstGeom prst="rect">
              <a:avLst/>
            </a:prstGeom>
          </p:spPr>
        </p:pic>
        <p:sp>
          <p:nvSpPr>
            <p:cNvPr id="24" name="Text 6">
              <a:extLst>
                <a:ext uri="{FF2B5EF4-FFF2-40B4-BE49-F238E27FC236}">
                  <a16:creationId xmlns:a16="http://schemas.microsoft.com/office/drawing/2014/main" id="{2C1267C7-DEB9-1F84-D03C-CBF2D19B6C6D}"/>
                </a:ext>
              </a:extLst>
            </p:cNvPr>
            <p:cNvSpPr/>
            <p:nvPr/>
          </p:nvSpPr>
          <p:spPr>
            <a:xfrm>
              <a:off x="4771898" y="2853520"/>
              <a:ext cx="2505832" cy="27559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2050" b="1">
                  <a:latin typeface="Arial" panose="020B0604020202020204" pitchFamily="34" charset="0"/>
                  <a:ea typeface="Geist Bold" pitchFamily="34" charset="-122"/>
                  <a:cs typeface="Arial" panose="020B0604020202020204" pitchFamily="34" charset="0"/>
                </a:rPr>
                <a:t>Economic Restructuring</a:t>
              </a:r>
              <a:endParaRPr lang="en-US" sz="2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 7">
              <a:extLst>
                <a:ext uri="{FF2B5EF4-FFF2-40B4-BE49-F238E27FC236}">
                  <a16:creationId xmlns:a16="http://schemas.microsoft.com/office/drawing/2014/main" id="{4C9082E6-5194-962F-F2CF-40899112F28E}"/>
                </a:ext>
              </a:extLst>
            </p:cNvPr>
            <p:cNvSpPr/>
            <p:nvPr/>
          </p:nvSpPr>
          <p:spPr>
            <a:xfrm>
              <a:off x="4771898" y="3222908"/>
              <a:ext cx="3080201" cy="42367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050"/>
                </a:lnSpc>
                <a:buNone/>
              </a:pPr>
              <a:r>
                <a:rPr lang="en-US" sz="1600">
                  <a:latin typeface="Arial" panose="020B0604020202020204" pitchFamily="34" charset="0"/>
                  <a:ea typeface="Geist" pitchFamily="34" charset="-122"/>
                  <a:cs typeface="Arial" panose="020B0604020202020204" pitchFamily="34" charset="0"/>
                </a:rPr>
                <a:t>Digital competitiveness is now a prerequisite.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Shape 8">
              <a:extLst>
                <a:ext uri="{FF2B5EF4-FFF2-40B4-BE49-F238E27FC236}">
                  <a16:creationId xmlns:a16="http://schemas.microsoft.com/office/drawing/2014/main" id="{CBD4AD00-F86C-9E46-0D45-B3803CBF5B3E}"/>
                </a:ext>
              </a:extLst>
            </p:cNvPr>
            <p:cNvSpPr/>
            <p:nvPr/>
          </p:nvSpPr>
          <p:spPr>
            <a:xfrm>
              <a:off x="8196660" y="2000082"/>
              <a:ext cx="3456544" cy="1834675"/>
            </a:xfrm>
            <a:prstGeom prst="roundRect">
              <a:avLst>
                <a:gd name="adj" fmla="val 3884"/>
              </a:avLst>
            </a:prstGeom>
            <a:noFill/>
            <a:ln w="22860">
              <a:solidFill>
                <a:srgbClr val="00B0F0"/>
              </a:solidFill>
              <a:prstDash val="solid"/>
            </a:ln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Image 4" descr="preencoded.png">
              <a:extLst>
                <a:ext uri="{FF2B5EF4-FFF2-40B4-BE49-F238E27FC236}">
                  <a16:creationId xmlns:a16="http://schemas.microsoft.com/office/drawing/2014/main" id="{DF114BF0-3E23-8F57-AA5C-8350B7137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84832" y="2188254"/>
              <a:ext cx="508875" cy="508875"/>
            </a:xfrm>
            <a:prstGeom prst="rect">
              <a:avLst/>
            </a:prstGeom>
          </p:spPr>
        </p:pic>
        <p:pic>
          <p:nvPicPr>
            <p:cNvPr id="28" name="Image 5" descr="preencoded.png">
              <a:extLst>
                <a:ext uri="{FF2B5EF4-FFF2-40B4-BE49-F238E27FC236}">
                  <a16:creationId xmlns:a16="http://schemas.microsoft.com/office/drawing/2014/main" id="{55CC28FB-3B5E-9DA5-AE07-E4A1CD9DC1F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24802" y="2328223"/>
              <a:ext cx="228936" cy="228936"/>
            </a:xfrm>
            <a:prstGeom prst="rect">
              <a:avLst/>
            </a:prstGeom>
          </p:spPr>
        </p:pic>
        <p:sp>
          <p:nvSpPr>
            <p:cNvPr id="29" name="Text 9">
              <a:extLst>
                <a:ext uri="{FF2B5EF4-FFF2-40B4-BE49-F238E27FC236}">
                  <a16:creationId xmlns:a16="http://schemas.microsoft.com/office/drawing/2014/main" id="{891EA24D-1A83-966F-20B1-769142D5AB7B}"/>
                </a:ext>
              </a:extLst>
            </p:cNvPr>
            <p:cNvSpPr/>
            <p:nvPr/>
          </p:nvSpPr>
          <p:spPr>
            <a:xfrm>
              <a:off x="8384832" y="2853520"/>
              <a:ext cx="2477240" cy="27559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2050" b="1">
                  <a:latin typeface="Arial" panose="020B0604020202020204" pitchFamily="34" charset="0"/>
                  <a:ea typeface="Geist Bold" pitchFamily="34" charset="-122"/>
                  <a:cs typeface="Arial" panose="020B0604020202020204" pitchFamily="34" charset="0"/>
                </a:rPr>
                <a:t>Governance Complexity</a:t>
              </a:r>
              <a:endParaRPr lang="en-US" sz="2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 10">
              <a:extLst>
                <a:ext uri="{FF2B5EF4-FFF2-40B4-BE49-F238E27FC236}">
                  <a16:creationId xmlns:a16="http://schemas.microsoft.com/office/drawing/2014/main" id="{C4A28554-087B-1445-9165-FB67ED1E9E20}"/>
                </a:ext>
              </a:extLst>
            </p:cNvPr>
            <p:cNvSpPr/>
            <p:nvPr/>
          </p:nvSpPr>
          <p:spPr>
            <a:xfrm>
              <a:off x="8384832" y="3222908"/>
              <a:ext cx="3080201" cy="42367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050"/>
                </a:lnSpc>
                <a:buNone/>
              </a:pPr>
              <a:r>
                <a:rPr lang="en-US" sz="1600">
                  <a:latin typeface="Arial" panose="020B0604020202020204" pitchFamily="34" charset="0"/>
                  <a:ea typeface="Geist" pitchFamily="34" charset="-122"/>
                  <a:cs typeface="Arial" panose="020B0604020202020204" pitchFamily="34" charset="0"/>
                </a:rPr>
                <a:t>Cross-sector coordination demands new tools.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Shape 11">
              <a:extLst>
                <a:ext uri="{FF2B5EF4-FFF2-40B4-BE49-F238E27FC236}">
                  <a16:creationId xmlns:a16="http://schemas.microsoft.com/office/drawing/2014/main" id="{CB7CAAB6-10E4-9035-439B-D133889485B6}"/>
                </a:ext>
              </a:extLst>
            </p:cNvPr>
            <p:cNvSpPr/>
            <p:nvPr/>
          </p:nvSpPr>
          <p:spPr>
            <a:xfrm>
              <a:off x="970790" y="3991148"/>
              <a:ext cx="5263012" cy="1622836"/>
            </a:xfrm>
            <a:prstGeom prst="roundRect">
              <a:avLst>
                <a:gd name="adj" fmla="val 4391"/>
              </a:avLst>
            </a:prstGeom>
            <a:noFill/>
            <a:ln w="22860">
              <a:solidFill>
                <a:srgbClr val="00B0F0"/>
              </a:solidFill>
              <a:prstDash val="solid"/>
            </a:ln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Image 6" descr="preencoded.png">
              <a:extLst>
                <a:ext uri="{FF2B5EF4-FFF2-40B4-BE49-F238E27FC236}">
                  <a16:creationId xmlns:a16="http://schemas.microsoft.com/office/drawing/2014/main" id="{BFDF5F25-7E17-4B80-4C3F-C994C46B9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58962" y="4179320"/>
              <a:ext cx="508875" cy="508875"/>
            </a:xfrm>
            <a:prstGeom prst="rect">
              <a:avLst/>
            </a:prstGeom>
          </p:spPr>
        </p:pic>
        <p:pic>
          <p:nvPicPr>
            <p:cNvPr id="33" name="Image 7" descr="preencoded.png">
              <a:extLst>
                <a:ext uri="{FF2B5EF4-FFF2-40B4-BE49-F238E27FC236}">
                  <a16:creationId xmlns:a16="http://schemas.microsoft.com/office/drawing/2014/main" id="{DB6FFA5C-F78F-1378-50FF-EE2826714D7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98931" y="4319290"/>
              <a:ext cx="228936" cy="228936"/>
            </a:xfrm>
            <a:prstGeom prst="rect">
              <a:avLst/>
            </a:prstGeom>
          </p:spPr>
        </p:pic>
        <p:sp>
          <p:nvSpPr>
            <p:cNvPr id="34" name="Text 12">
              <a:extLst>
                <a:ext uri="{FF2B5EF4-FFF2-40B4-BE49-F238E27FC236}">
                  <a16:creationId xmlns:a16="http://schemas.microsoft.com/office/drawing/2014/main" id="{0B87359A-3D1B-770C-3B21-D984DE6882E0}"/>
                </a:ext>
              </a:extLst>
            </p:cNvPr>
            <p:cNvSpPr/>
            <p:nvPr/>
          </p:nvSpPr>
          <p:spPr>
            <a:xfrm>
              <a:off x="1158962" y="4844586"/>
              <a:ext cx="3032771" cy="27559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2050" b="1">
                  <a:latin typeface="Arial" panose="020B0604020202020204" pitchFamily="34" charset="0"/>
                  <a:ea typeface="Geist Bold" pitchFamily="34" charset="-122"/>
                  <a:cs typeface="Arial" panose="020B0604020202020204" pitchFamily="34" charset="0"/>
                </a:rPr>
                <a:t>Shifting Citizen Expectations</a:t>
              </a:r>
              <a:endParaRPr lang="en-US" sz="2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 13">
              <a:extLst>
                <a:ext uri="{FF2B5EF4-FFF2-40B4-BE49-F238E27FC236}">
                  <a16:creationId xmlns:a16="http://schemas.microsoft.com/office/drawing/2014/main" id="{D4129EC5-82DD-B3EE-D9C7-0C4B35CDDBE7}"/>
                </a:ext>
              </a:extLst>
            </p:cNvPr>
            <p:cNvSpPr/>
            <p:nvPr/>
          </p:nvSpPr>
          <p:spPr>
            <a:xfrm>
              <a:off x="1158962" y="5213975"/>
              <a:ext cx="4886669" cy="21183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050"/>
                </a:lnSpc>
                <a:buNone/>
              </a:pPr>
              <a:r>
                <a:rPr lang="en-US" sz="1600">
                  <a:latin typeface="Arial" panose="020B0604020202020204" pitchFamily="34" charset="0"/>
                  <a:ea typeface="Geist" pitchFamily="34" charset="-122"/>
                  <a:cs typeface="Arial" panose="020B0604020202020204" pitchFamily="34" charset="0"/>
                </a:rPr>
                <a:t>Residents demand hyper-personalized services.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Shape 14">
              <a:extLst>
                <a:ext uri="{FF2B5EF4-FFF2-40B4-BE49-F238E27FC236}">
                  <a16:creationId xmlns:a16="http://schemas.microsoft.com/office/drawing/2014/main" id="{7D057549-0BD4-ACBE-84A2-E4CD720F58D9}"/>
                </a:ext>
              </a:extLst>
            </p:cNvPr>
            <p:cNvSpPr/>
            <p:nvPr/>
          </p:nvSpPr>
          <p:spPr>
            <a:xfrm>
              <a:off x="6390193" y="3991148"/>
              <a:ext cx="5263012" cy="1622836"/>
            </a:xfrm>
            <a:prstGeom prst="roundRect">
              <a:avLst>
                <a:gd name="adj" fmla="val 4391"/>
              </a:avLst>
            </a:prstGeom>
            <a:noFill/>
            <a:ln w="22860">
              <a:solidFill>
                <a:srgbClr val="00B0F0"/>
              </a:solidFill>
              <a:prstDash val="solid"/>
            </a:ln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Image 8" descr="preencoded.png">
              <a:extLst>
                <a:ext uri="{FF2B5EF4-FFF2-40B4-BE49-F238E27FC236}">
                  <a16:creationId xmlns:a16="http://schemas.microsoft.com/office/drawing/2014/main" id="{DE003C24-F7B9-AF16-8AFB-E0019F065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78365" y="4179320"/>
              <a:ext cx="508875" cy="508875"/>
            </a:xfrm>
            <a:prstGeom prst="rect">
              <a:avLst/>
            </a:prstGeom>
          </p:spPr>
        </p:pic>
        <p:pic>
          <p:nvPicPr>
            <p:cNvPr id="38" name="Image 9" descr="preencoded.png">
              <a:extLst>
                <a:ext uri="{FF2B5EF4-FFF2-40B4-BE49-F238E27FC236}">
                  <a16:creationId xmlns:a16="http://schemas.microsoft.com/office/drawing/2014/main" id="{B3A810AD-76CA-4408-EC5D-193AAC17E72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18334" y="4319290"/>
              <a:ext cx="228936" cy="228936"/>
            </a:xfrm>
            <a:prstGeom prst="rect">
              <a:avLst/>
            </a:prstGeom>
          </p:spPr>
        </p:pic>
        <p:sp>
          <p:nvSpPr>
            <p:cNvPr id="39" name="Text 15">
              <a:extLst>
                <a:ext uri="{FF2B5EF4-FFF2-40B4-BE49-F238E27FC236}">
                  <a16:creationId xmlns:a16="http://schemas.microsoft.com/office/drawing/2014/main" id="{74DDC606-949A-A825-CDA0-4B7ACF0259C9}"/>
                </a:ext>
              </a:extLst>
            </p:cNvPr>
            <p:cNvSpPr/>
            <p:nvPr/>
          </p:nvSpPr>
          <p:spPr>
            <a:xfrm>
              <a:off x="6578365" y="4844586"/>
              <a:ext cx="2120602" cy="27559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650"/>
                </a:lnSpc>
                <a:buNone/>
              </a:pPr>
              <a:r>
                <a:rPr lang="en-US" sz="2050" b="1">
                  <a:latin typeface="Arial" panose="020B0604020202020204" pitchFamily="34" charset="0"/>
                  <a:ea typeface="Geist Bold" pitchFamily="34" charset="-122"/>
                  <a:cs typeface="Arial" panose="020B0604020202020204" pitchFamily="34" charset="0"/>
                </a:rPr>
                <a:t>Climate Volatility</a:t>
              </a:r>
              <a:endParaRPr lang="en-US" sz="2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 16">
              <a:extLst>
                <a:ext uri="{FF2B5EF4-FFF2-40B4-BE49-F238E27FC236}">
                  <a16:creationId xmlns:a16="http://schemas.microsoft.com/office/drawing/2014/main" id="{B7FB9EAD-5AB8-9DBB-7F64-A02E328EA4F5}"/>
                </a:ext>
              </a:extLst>
            </p:cNvPr>
            <p:cNvSpPr/>
            <p:nvPr/>
          </p:nvSpPr>
          <p:spPr>
            <a:xfrm>
              <a:off x="6578365" y="5213975"/>
              <a:ext cx="4886669" cy="21183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050"/>
                </a:lnSpc>
                <a:buNone/>
              </a:pPr>
              <a:r>
                <a:rPr lang="en-US" sz="1600">
                  <a:latin typeface="Arial" panose="020B0604020202020204" pitchFamily="34" charset="0"/>
                  <a:ea typeface="Geist" pitchFamily="34" charset="-122"/>
                  <a:cs typeface="Arial" panose="020B0604020202020204" pitchFamily="34" charset="0"/>
                </a:rPr>
                <a:t>Anticipatory planning is now essential.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FB0D204-09BA-BBE8-4DFC-CE6BD32E97D4}"/>
              </a:ext>
            </a:extLst>
          </p:cNvPr>
          <p:cNvGrpSpPr>
            <a:grpSpLocks noChangeAspect="1"/>
          </p:cNvGrpSpPr>
          <p:nvPr/>
        </p:nvGrpSpPr>
        <p:grpSpPr>
          <a:xfrm>
            <a:off x="801168" y="5826158"/>
            <a:ext cx="10682416" cy="636185"/>
            <a:chOff x="522686" y="6813291"/>
            <a:chExt cx="13166884" cy="784146"/>
          </a:xfrm>
          <a:solidFill>
            <a:srgbClr val="00B0F0"/>
          </a:solidFill>
        </p:grpSpPr>
        <p:sp>
          <p:nvSpPr>
            <p:cNvPr id="41" name="Shape 17">
              <a:extLst>
                <a:ext uri="{FF2B5EF4-FFF2-40B4-BE49-F238E27FC236}">
                  <a16:creationId xmlns:a16="http://schemas.microsoft.com/office/drawing/2014/main" id="{C85B7FEE-0CDE-BDC4-75AC-26868403133B}"/>
                </a:ext>
              </a:extLst>
            </p:cNvPr>
            <p:cNvSpPr/>
            <p:nvPr/>
          </p:nvSpPr>
          <p:spPr>
            <a:xfrm>
              <a:off x="522686" y="6813291"/>
              <a:ext cx="13166884" cy="784146"/>
            </a:xfrm>
            <a:prstGeom prst="roundRect">
              <a:avLst>
                <a:gd name="adj" fmla="val 11200"/>
              </a:avLst>
            </a:prstGeom>
            <a:grpFill/>
            <a:ln/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Image 10" descr="preencoded.png">
              <a:extLst>
                <a:ext uri="{FF2B5EF4-FFF2-40B4-BE49-F238E27FC236}">
                  <a16:creationId xmlns:a16="http://schemas.microsoft.com/office/drawing/2014/main" id="{44E18623-A995-C91F-286C-4553AC4E3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47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7999" y="7038396"/>
              <a:ext cx="384975" cy="307981"/>
            </a:xfrm>
            <a:prstGeom prst="rect">
              <a:avLst/>
            </a:prstGeom>
            <a:grpFill/>
          </p:spPr>
        </p:pic>
        <p:sp>
          <p:nvSpPr>
            <p:cNvPr id="64" name="Text 18">
              <a:extLst>
                <a:ext uri="{FF2B5EF4-FFF2-40B4-BE49-F238E27FC236}">
                  <a16:creationId xmlns:a16="http://schemas.microsoft.com/office/drawing/2014/main" id="{436BC57C-17E5-4615-3082-51429C2B1C77}"/>
                </a:ext>
              </a:extLst>
            </p:cNvPr>
            <p:cNvSpPr/>
            <p:nvPr/>
          </p:nvSpPr>
          <p:spPr>
            <a:xfrm>
              <a:off x="1275424" y="7038396"/>
              <a:ext cx="12278320" cy="261104"/>
            </a:xfrm>
            <a:prstGeom prst="rect">
              <a:avLst/>
            </a:prstGeom>
            <a:grp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050"/>
                </a:lnSpc>
                <a:buNone/>
              </a:pPr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ea typeface="Geist" pitchFamily="34" charset="-122"/>
                  <a:cs typeface="Arial" panose="020B0604020202020204" pitchFamily="34" charset="0"/>
                </a:rPr>
                <a:t>Cities must redesign as intelligent, anticipatory systems.</a:t>
              </a:r>
              <a:endPara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Shape 6">
            <a:extLst>
              <a:ext uri="{FF2B5EF4-FFF2-40B4-BE49-F238E27FC236}">
                <a16:creationId xmlns:a16="http://schemas.microsoft.com/office/drawing/2014/main" id="{46E367A3-EB1F-0659-85DE-1F6327B98E38}"/>
              </a:ext>
            </a:extLst>
          </p:cNvPr>
          <p:cNvSpPr/>
          <p:nvPr/>
        </p:nvSpPr>
        <p:spPr>
          <a:xfrm>
            <a:off x="595915" y="1629907"/>
            <a:ext cx="8595360" cy="16459"/>
          </a:xfrm>
          <a:prstGeom prst="rect">
            <a:avLst/>
          </a:prstGeom>
          <a:solidFill>
            <a:srgbClr val="00B0F0"/>
          </a:solidFill>
          <a:ln w="6350">
            <a:noFill/>
          </a:ln>
        </p:spPr>
        <p:txBody>
          <a:bodyPr/>
          <a:lstStyle/>
          <a:p>
            <a:endParaRPr lang="en-GB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 descr="preencoded.png">
            <a:extLst>
              <a:ext uri="{FF2B5EF4-FFF2-40B4-BE49-F238E27FC236}">
                <a16:creationId xmlns:a16="http://schemas.microsoft.com/office/drawing/2014/main" id="{26E7A1FB-295C-4C91-0AD9-05B98A5E58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93661" y="134806"/>
            <a:ext cx="967107" cy="96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24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62DF8-5AB1-4B18-A1E9-DA8B6CE06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C469C2-2BA8-D2EF-07F9-A3B2A2FEE7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56" b="2062"/>
          <a:stretch>
            <a:fillRect/>
          </a:stretch>
        </p:blipFill>
        <p:spPr>
          <a:xfrm>
            <a:off x="0" y="0"/>
            <a:ext cx="4554538" cy="6857999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3D435BE9-C426-5A6D-67DD-1108743662AB}"/>
              </a:ext>
            </a:extLst>
          </p:cNvPr>
          <p:cNvSpPr/>
          <p:nvPr/>
        </p:nvSpPr>
        <p:spPr>
          <a:xfrm>
            <a:off x="4832032" y="1103516"/>
            <a:ext cx="7359968" cy="679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THE STRATEGIC SHIFT</a:t>
            </a: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7488D1F2-B50D-78F7-65AE-34604A82776F}"/>
              </a:ext>
            </a:extLst>
          </p:cNvPr>
          <p:cNvSpPr/>
          <p:nvPr/>
        </p:nvSpPr>
        <p:spPr>
          <a:xfrm>
            <a:off x="4827548" y="1764252"/>
            <a:ext cx="7986790" cy="91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2800" b="1" i="1">
                <a:latin typeface="Arial" panose="020B0604020202020204" pitchFamily="34" charset="0"/>
                <a:cs typeface="Arial" panose="020B0604020202020204" pitchFamily="34" charset="0"/>
              </a:rPr>
              <a:t>From Infrastructure to Human Potential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236DD0-A00F-D686-8B1A-800517E6AA47}"/>
              </a:ext>
            </a:extLst>
          </p:cNvPr>
          <p:cNvGrpSpPr>
            <a:grpSpLocks noChangeAspect="1"/>
          </p:cNvGrpSpPr>
          <p:nvPr/>
        </p:nvGrpSpPr>
        <p:grpSpPr>
          <a:xfrm>
            <a:off x="4739865" y="3218969"/>
            <a:ext cx="7143520" cy="2478077"/>
            <a:chOff x="72591" y="3198292"/>
            <a:chExt cx="7768926" cy="2695029"/>
          </a:xfrm>
        </p:grpSpPr>
        <p:sp>
          <p:nvSpPr>
            <p:cNvPr id="11" name="Shape 3">
              <a:extLst>
                <a:ext uri="{FF2B5EF4-FFF2-40B4-BE49-F238E27FC236}">
                  <a16:creationId xmlns:a16="http://schemas.microsoft.com/office/drawing/2014/main" id="{A3014667-3338-1411-61DF-CCD97F52CB90}"/>
                </a:ext>
              </a:extLst>
            </p:cNvPr>
            <p:cNvSpPr/>
            <p:nvPr/>
          </p:nvSpPr>
          <p:spPr>
            <a:xfrm>
              <a:off x="3983873" y="3198292"/>
              <a:ext cx="3828217" cy="2687003"/>
            </a:xfrm>
            <a:prstGeom prst="roundRect">
              <a:avLst>
                <a:gd name="adj" fmla="val 6078"/>
              </a:avLst>
            </a:prstGeom>
            <a:solidFill>
              <a:schemeClr val="accent1">
                <a:lumMod val="20000"/>
                <a:lumOff val="80000"/>
                <a:alpha val="95000"/>
              </a:schemeClr>
            </a:solidFill>
            <a:ln>
              <a:noFill/>
            </a:ln>
          </p:spPr>
          <p:txBody>
            <a:bodyPr/>
            <a:lstStyle/>
            <a:p>
              <a:endParaRPr lang="en-GB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Shape 3">
              <a:extLst>
                <a:ext uri="{FF2B5EF4-FFF2-40B4-BE49-F238E27FC236}">
                  <a16:creationId xmlns:a16="http://schemas.microsoft.com/office/drawing/2014/main" id="{1DC66E47-2AF3-53D4-E8A6-6B4575FEBEEC}"/>
                </a:ext>
              </a:extLst>
            </p:cNvPr>
            <p:cNvSpPr/>
            <p:nvPr/>
          </p:nvSpPr>
          <p:spPr>
            <a:xfrm>
              <a:off x="72591" y="3206318"/>
              <a:ext cx="3828217" cy="2687003"/>
            </a:xfrm>
            <a:prstGeom prst="roundRect">
              <a:avLst>
                <a:gd name="adj" fmla="val 6078"/>
              </a:avLst>
            </a:prstGeom>
            <a:solidFill>
              <a:srgbClr val="0070C0">
                <a:alpha val="95000"/>
              </a:srgbClr>
            </a:solidFill>
            <a:ln>
              <a:noFill/>
            </a:ln>
          </p:spPr>
          <p:txBody>
            <a:bodyPr/>
            <a:lstStyle/>
            <a:p>
              <a:endParaRPr lang="en-GB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 4">
              <a:extLst>
                <a:ext uri="{FF2B5EF4-FFF2-40B4-BE49-F238E27FC236}">
                  <a16:creationId xmlns:a16="http://schemas.microsoft.com/office/drawing/2014/main" id="{CE713390-186D-6965-5CA8-97C8D81F7808}"/>
                </a:ext>
              </a:extLst>
            </p:cNvPr>
            <p:cNvSpPr/>
            <p:nvPr/>
          </p:nvSpPr>
          <p:spPr>
            <a:xfrm>
              <a:off x="299405" y="3433132"/>
              <a:ext cx="3242473" cy="73699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900"/>
                </a:lnSpc>
                <a:buNone/>
              </a:pPr>
              <a:r>
                <a:rPr lang="en-US" sz="2400" b="1">
                  <a:solidFill>
                    <a:srgbClr val="F2F5FA"/>
                  </a:solidFill>
                  <a:latin typeface="Arial" panose="020B0604020202020204" pitchFamily="34" charset="0"/>
                  <a:ea typeface="Geist Bold" pitchFamily="34" charset="-122"/>
                  <a:cs typeface="Arial" panose="020B0604020202020204" pitchFamily="34" charset="0"/>
                </a:rPr>
                <a:t>Then: Optimizing Infrastructure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5">
              <a:extLst>
                <a:ext uri="{FF2B5EF4-FFF2-40B4-BE49-F238E27FC236}">
                  <a16:creationId xmlns:a16="http://schemas.microsoft.com/office/drawing/2014/main" id="{C4C2B163-D715-2283-54E8-6996426FBB8A}"/>
                </a:ext>
              </a:extLst>
            </p:cNvPr>
            <p:cNvSpPr/>
            <p:nvPr/>
          </p:nvSpPr>
          <p:spPr>
            <a:xfrm>
              <a:off x="299405" y="4396943"/>
              <a:ext cx="3436732" cy="9636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2300"/>
                </a:lnSpc>
                <a:buSzPct val="100000"/>
                <a:buChar char="•"/>
              </a:pPr>
              <a:r>
                <a:rPr lang="en-US">
                  <a:solidFill>
                    <a:srgbClr val="EBEDF0"/>
                  </a:solidFill>
                  <a:latin typeface="Arial" panose="020B0604020202020204" pitchFamily="34" charset="0"/>
                  <a:ea typeface="Geist" pitchFamily="34" charset="-122"/>
                  <a:cs typeface="Arial" panose="020B0604020202020204" pitchFamily="34" charset="0"/>
                </a:rPr>
                <a:t>Roads, grids, transit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ts val="2300"/>
                </a:lnSpc>
                <a:buSzPct val="100000"/>
                <a:buChar char="•"/>
              </a:pPr>
              <a:r>
                <a:rPr lang="en-US">
                  <a:solidFill>
                    <a:srgbClr val="EBEDF0"/>
                  </a:solidFill>
                  <a:latin typeface="Arial" panose="020B0604020202020204" pitchFamily="34" charset="0"/>
                  <a:ea typeface="Geist" pitchFamily="34" charset="-122"/>
                  <a:cs typeface="Arial" panose="020B0604020202020204" pitchFamily="34" charset="0"/>
                </a:rPr>
                <a:t>Essential, but no longer sufficient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 6">
              <a:extLst>
                <a:ext uri="{FF2B5EF4-FFF2-40B4-BE49-F238E27FC236}">
                  <a16:creationId xmlns:a16="http://schemas.microsoft.com/office/drawing/2014/main" id="{F7291A57-F79C-CB93-377C-361766BD6F3E}"/>
                </a:ext>
              </a:extLst>
            </p:cNvPr>
            <p:cNvSpPr/>
            <p:nvPr/>
          </p:nvSpPr>
          <p:spPr>
            <a:xfrm>
              <a:off x="4340008" y="3433131"/>
              <a:ext cx="3501509" cy="73699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900"/>
                </a:lnSpc>
                <a:buNone/>
              </a:pPr>
              <a:r>
                <a:rPr lang="en-US" sz="2400" b="1">
                  <a:latin typeface="Arial" panose="020B0604020202020204" pitchFamily="34" charset="0"/>
                  <a:ea typeface="Geist Bold" pitchFamily="34" charset="-122"/>
                  <a:cs typeface="Arial" panose="020B0604020202020204" pitchFamily="34" charset="0"/>
                </a:rPr>
                <a:t>Now: Optimizing Human Potential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7">
              <a:extLst>
                <a:ext uri="{FF2B5EF4-FFF2-40B4-BE49-F238E27FC236}">
                  <a16:creationId xmlns:a16="http://schemas.microsoft.com/office/drawing/2014/main" id="{59DB56C6-2400-5256-E7B0-228EBC846E54}"/>
                </a:ext>
              </a:extLst>
            </p:cNvPr>
            <p:cNvSpPr/>
            <p:nvPr/>
          </p:nvSpPr>
          <p:spPr>
            <a:xfrm>
              <a:off x="4340007" y="4319170"/>
              <a:ext cx="3501509" cy="141708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2300"/>
                </a:lnSpc>
                <a:buSzPct val="100000"/>
                <a:buChar char="•"/>
              </a:pPr>
              <a:r>
                <a:rPr lang="en-US" sz="1600">
                  <a:latin typeface="Arial" panose="020B0604020202020204" pitchFamily="34" charset="0"/>
                  <a:ea typeface="Geist" pitchFamily="34" charset="-122"/>
                  <a:cs typeface="Arial" panose="020B0604020202020204" pitchFamily="34" charset="0"/>
                </a:rPr>
                <a:t>Strategic foresight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ts val="2300"/>
                </a:lnSpc>
                <a:buSzPct val="100000"/>
                <a:buChar char="•"/>
              </a:pPr>
              <a:r>
                <a:rPr lang="en-US" sz="1600">
                  <a:latin typeface="Arial" panose="020B0604020202020204" pitchFamily="34" charset="0"/>
                  <a:ea typeface="Geist" pitchFamily="34" charset="-122"/>
                  <a:cs typeface="Arial" panose="020B0604020202020204" pitchFamily="34" charset="0"/>
                </a:rPr>
                <a:t>Risk-free simulation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ts val="2300"/>
                </a:lnSpc>
                <a:buSzPct val="100000"/>
                <a:buChar char="•"/>
              </a:pPr>
              <a:r>
                <a:rPr lang="en-US" sz="1600">
                  <a:latin typeface="Arial" panose="020B0604020202020204" pitchFamily="34" charset="0"/>
                  <a:ea typeface="Geist" pitchFamily="34" charset="-122"/>
                  <a:cs typeface="Arial" panose="020B0604020202020204" pitchFamily="34" charset="0"/>
                </a:rPr>
                <a:t>Evidence-based policymaking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l">
                <a:lnSpc>
                  <a:spcPts val="2300"/>
                </a:lnSpc>
                <a:buSzPct val="100000"/>
                <a:buChar char="•"/>
              </a:pPr>
              <a:r>
                <a:rPr lang="en-US" sz="1600">
                  <a:latin typeface="Arial" panose="020B0604020202020204" pitchFamily="34" charset="0"/>
                  <a:ea typeface="Geist" pitchFamily="34" charset="-122"/>
                  <a:cs typeface="Arial" panose="020B0604020202020204" pitchFamily="34" charset="0"/>
                </a:rPr>
                <a:t>Citizens at the center</a:t>
              </a:r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BD6117-CC7A-6D8A-ABE4-650AB95ADBD1}"/>
              </a:ext>
            </a:extLst>
          </p:cNvPr>
          <p:cNvCxnSpPr/>
          <p:nvPr/>
        </p:nvCxnSpPr>
        <p:spPr>
          <a:xfrm>
            <a:off x="649309" y="201122"/>
            <a:ext cx="0" cy="442824"/>
          </a:xfrm>
          <a:prstGeom prst="line">
            <a:avLst/>
          </a:prstGeom>
          <a:ln>
            <a:solidFill>
              <a:srgbClr val="009B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F3951DE-58C0-9C01-2A3C-4930FE9651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9309" y="100248"/>
            <a:ext cx="3478242" cy="644572"/>
          </a:xfrm>
        </p:spPr>
        <p:txBody>
          <a:bodyPr>
            <a:norm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Initiative on AI and Virtual Worlds – </a:t>
            </a:r>
            <a:r>
              <a:rPr lang="en-GB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Discovering the Citiverse</a:t>
            </a:r>
          </a:p>
        </p:txBody>
      </p:sp>
      <p:pic>
        <p:nvPicPr>
          <p:cNvPr id="17" name="Image 1" descr="preencoded.png">
            <a:extLst>
              <a:ext uri="{FF2B5EF4-FFF2-40B4-BE49-F238E27FC236}">
                <a16:creationId xmlns:a16="http://schemas.microsoft.com/office/drawing/2014/main" id="{CE69BD90-55F0-8889-989A-48467221B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661" y="134806"/>
            <a:ext cx="967107" cy="96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86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D7447-3E9F-5FE0-4A87-4B28FC792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6">
            <a:extLst>
              <a:ext uri="{FF2B5EF4-FFF2-40B4-BE49-F238E27FC236}">
                <a16:creationId xmlns:a16="http://schemas.microsoft.com/office/drawing/2014/main" id="{20375BE1-FDF9-5894-0C57-4AB69295732F}"/>
              </a:ext>
            </a:extLst>
          </p:cNvPr>
          <p:cNvSpPr/>
          <p:nvPr/>
        </p:nvSpPr>
        <p:spPr>
          <a:xfrm>
            <a:off x="595915" y="1629907"/>
            <a:ext cx="8595360" cy="16459"/>
          </a:xfrm>
          <a:prstGeom prst="rect">
            <a:avLst/>
          </a:prstGeom>
          <a:solidFill>
            <a:srgbClr val="00B0F0"/>
          </a:solidFill>
          <a:ln w="6350">
            <a:noFill/>
          </a:ln>
        </p:spPr>
        <p:txBody>
          <a:bodyPr/>
          <a:lstStyle/>
          <a:p>
            <a:endParaRPr lang="en-GB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46145B17-0E1F-3985-6CC2-9D72C4695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1" y="0"/>
            <a:ext cx="4800600" cy="68580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DC65E479-9B94-3EB5-7028-417AD15E5A70}"/>
              </a:ext>
            </a:extLst>
          </p:cNvPr>
          <p:cNvSpPr/>
          <p:nvPr/>
        </p:nvSpPr>
        <p:spPr>
          <a:xfrm>
            <a:off x="614785" y="618360"/>
            <a:ext cx="7359968" cy="679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3200" b="1">
                <a:latin typeface="Arial" panose="020B0604020202020204" pitchFamily="34" charset="0"/>
                <a:ea typeface="Geist Bold" pitchFamily="34" charset="-122"/>
                <a:cs typeface="Arial" panose="020B0604020202020204" pitchFamily="34" charset="0"/>
              </a:rPr>
              <a:t>Decoding the Frontier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C586D640-90A3-5183-939E-46BD9F18C45F}"/>
              </a:ext>
            </a:extLst>
          </p:cNvPr>
          <p:cNvSpPr/>
          <p:nvPr/>
        </p:nvSpPr>
        <p:spPr>
          <a:xfrm>
            <a:off x="614187" y="1312679"/>
            <a:ext cx="6254699" cy="264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GB" sz="16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From Technologies to Civic Capabilities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9D8B2E-F8C0-00E0-EE3A-A75C11960D0F}"/>
              </a:ext>
            </a:extLst>
          </p:cNvPr>
          <p:cNvGrpSpPr/>
          <p:nvPr/>
        </p:nvGrpSpPr>
        <p:grpSpPr>
          <a:xfrm>
            <a:off x="564158" y="2008050"/>
            <a:ext cx="6877871" cy="4488265"/>
            <a:chOff x="541571" y="2168545"/>
            <a:chExt cx="6877871" cy="448826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0E9EA9C-663C-DD9A-F2B0-B6A596FD0B9D}"/>
                </a:ext>
              </a:extLst>
            </p:cNvPr>
            <p:cNvGrpSpPr/>
            <p:nvPr/>
          </p:nvGrpSpPr>
          <p:grpSpPr>
            <a:xfrm>
              <a:off x="541571" y="2168545"/>
              <a:ext cx="6469619" cy="4488265"/>
              <a:chOff x="541571" y="2168545"/>
              <a:chExt cx="6469619" cy="4488265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FA6741F-A4DA-4267-90DD-4F868190CE4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917424" y="4460260"/>
                <a:ext cx="896208" cy="885887"/>
              </a:xfrm>
              <a:custGeom>
                <a:avLst/>
                <a:gdLst>
                  <a:gd name="csX0" fmla="*/ 0 w 896208"/>
                  <a:gd name="csY0" fmla="*/ 0 h 885887"/>
                  <a:gd name="csX1" fmla="*/ 575674 w 896208"/>
                  <a:gd name="csY1" fmla="*/ 0 h 885887"/>
                  <a:gd name="csX2" fmla="*/ 576998 w 896208"/>
                  <a:gd name="csY2" fmla="*/ 13131 h 885887"/>
                  <a:gd name="csX3" fmla="*/ 872207 w 896208"/>
                  <a:gd name="csY3" fmla="*/ 308340 h 885887"/>
                  <a:gd name="csX4" fmla="*/ 896208 w 896208"/>
                  <a:gd name="csY4" fmla="*/ 310760 h 885887"/>
                  <a:gd name="csX5" fmla="*/ 896208 w 896208"/>
                  <a:gd name="csY5" fmla="*/ 885887 h 885887"/>
                  <a:gd name="csX6" fmla="*/ 851342 w 896208"/>
                  <a:gd name="csY6" fmla="*/ 883621 h 885887"/>
                  <a:gd name="csX7" fmla="*/ 1717 w 896208"/>
                  <a:gd name="csY7" fmla="*/ 33996 h 885887"/>
                  <a:gd name="csX8" fmla="*/ 0 w 896208"/>
                  <a:gd name="csY8" fmla="*/ 0 h 8858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896208" h="885887">
                    <a:moveTo>
                      <a:pt x="0" y="0"/>
                    </a:moveTo>
                    <a:lnTo>
                      <a:pt x="575674" y="0"/>
                    </a:lnTo>
                    <a:lnTo>
                      <a:pt x="576998" y="13131"/>
                    </a:lnTo>
                    <a:cubicBezTo>
                      <a:pt x="607319" y="161309"/>
                      <a:pt x="724029" y="278019"/>
                      <a:pt x="872207" y="308340"/>
                    </a:cubicBezTo>
                    <a:lnTo>
                      <a:pt x="896208" y="310760"/>
                    </a:lnTo>
                    <a:lnTo>
                      <a:pt x="896208" y="885887"/>
                    </a:lnTo>
                    <a:lnTo>
                      <a:pt x="851342" y="883621"/>
                    </a:lnTo>
                    <a:cubicBezTo>
                      <a:pt x="403359" y="838126"/>
                      <a:pt x="47212" y="481979"/>
                      <a:pt x="1717" y="3399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>
                  <a:alpha val="50000"/>
                </a:srgbClr>
              </a:solidFill>
              <a:ln w="571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6D869530-FAFE-3F3E-A202-5EB66A74B72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2960" y="2168545"/>
                <a:ext cx="3090672" cy="2194560"/>
              </a:xfrm>
              <a:prstGeom prst="roundRect">
                <a:avLst/>
              </a:prstGeom>
              <a:solidFill>
                <a:srgbClr val="00A3E0">
                  <a:alpha val="50000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84C07940-75F5-975D-9B47-618C612F3C1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20518" y="2168545"/>
                <a:ext cx="3090672" cy="2194560"/>
              </a:xfrm>
              <a:prstGeom prst="roundRect">
                <a:avLst/>
              </a:prstGeom>
              <a:solidFill>
                <a:schemeClr val="bg1">
                  <a:lumMod val="65000"/>
                  <a:alpha val="5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EBEFB8FE-A9A7-F2F2-65D5-17DF76A2EA7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2960" y="4462250"/>
                <a:ext cx="3090672" cy="2194560"/>
              </a:xfrm>
              <a:prstGeom prst="roundRect">
                <a:avLst/>
              </a:prstGeom>
              <a:solidFill>
                <a:srgbClr val="DBDBDB">
                  <a:alpha val="50000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F6B6212-A9BF-C196-D25A-35E74F542C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20518" y="4462250"/>
                <a:ext cx="3090672" cy="2194560"/>
              </a:xfrm>
              <a:prstGeom prst="roundRect">
                <a:avLst/>
              </a:prstGeom>
              <a:solidFill>
                <a:srgbClr val="8CDFFF">
                  <a:alpha val="50000"/>
                </a:srgb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BB60612-9BEA-0C10-77FD-70C7593173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88169" y="2308537"/>
                <a:ext cx="1706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>
                    <a:solidFill>
                      <a:schemeClr val="accent6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Virtual worlds</a:t>
                </a:r>
                <a:endParaRPr lang="en-GB">
                  <a:solidFill>
                    <a:schemeClr val="accent6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F4D6F52-BC03-7C84-FF03-BE217997001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86714" y="4017560"/>
                <a:ext cx="758748" cy="758748"/>
              </a:xfrm>
              <a:custGeom>
                <a:avLst/>
                <a:gdLst>
                  <a:gd name="csX0" fmla="*/ 379374 w 758748"/>
                  <a:gd name="csY0" fmla="*/ 0 h 758748"/>
                  <a:gd name="csX1" fmla="*/ 433804 w 758748"/>
                  <a:gd name="csY1" fmla="*/ 5487 h 758748"/>
                  <a:gd name="csX2" fmla="*/ 455831 w 758748"/>
                  <a:gd name="csY2" fmla="*/ 7708 h 758748"/>
                  <a:gd name="csX3" fmla="*/ 751040 w 758748"/>
                  <a:gd name="csY3" fmla="*/ 302917 h 758748"/>
                  <a:gd name="csX4" fmla="*/ 754357 w 758748"/>
                  <a:gd name="csY4" fmla="*/ 335814 h 758748"/>
                  <a:gd name="csX5" fmla="*/ 758748 w 758748"/>
                  <a:gd name="csY5" fmla="*/ 379374 h 758748"/>
                  <a:gd name="csX6" fmla="*/ 752364 w 758748"/>
                  <a:gd name="csY6" fmla="*/ 442700 h 758748"/>
                  <a:gd name="csX7" fmla="*/ 751040 w 758748"/>
                  <a:gd name="csY7" fmla="*/ 455831 h 758748"/>
                  <a:gd name="csX8" fmla="*/ 455831 w 758748"/>
                  <a:gd name="csY8" fmla="*/ 751040 h 758748"/>
                  <a:gd name="csX9" fmla="*/ 433804 w 758748"/>
                  <a:gd name="csY9" fmla="*/ 753261 h 758748"/>
                  <a:gd name="csX10" fmla="*/ 379374 w 758748"/>
                  <a:gd name="csY10" fmla="*/ 758748 h 758748"/>
                  <a:gd name="csX11" fmla="*/ 326918 w 758748"/>
                  <a:gd name="csY11" fmla="*/ 753460 h 758748"/>
                  <a:gd name="csX12" fmla="*/ 302917 w 758748"/>
                  <a:gd name="csY12" fmla="*/ 751040 h 758748"/>
                  <a:gd name="csX13" fmla="*/ 7708 w 758748"/>
                  <a:gd name="csY13" fmla="*/ 455831 h 758748"/>
                  <a:gd name="csX14" fmla="*/ 6384 w 758748"/>
                  <a:gd name="csY14" fmla="*/ 442700 h 758748"/>
                  <a:gd name="csX15" fmla="*/ 0 w 758748"/>
                  <a:gd name="csY15" fmla="*/ 379374 h 758748"/>
                  <a:gd name="csX16" fmla="*/ 4391 w 758748"/>
                  <a:gd name="csY16" fmla="*/ 335814 h 758748"/>
                  <a:gd name="csX17" fmla="*/ 7708 w 758748"/>
                  <a:gd name="csY17" fmla="*/ 302917 h 758748"/>
                  <a:gd name="csX18" fmla="*/ 302917 w 758748"/>
                  <a:gd name="csY18" fmla="*/ 7708 h 758748"/>
                  <a:gd name="csX19" fmla="*/ 326918 w 758748"/>
                  <a:gd name="csY19" fmla="*/ 5288 h 758748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</a:cxnLst>
                <a:rect l="l" t="t" r="r" b="b"/>
                <a:pathLst>
                  <a:path w="758748" h="758748">
                    <a:moveTo>
                      <a:pt x="379374" y="0"/>
                    </a:moveTo>
                    <a:lnTo>
                      <a:pt x="433804" y="5487"/>
                    </a:lnTo>
                    <a:lnTo>
                      <a:pt x="455831" y="7708"/>
                    </a:lnTo>
                    <a:cubicBezTo>
                      <a:pt x="604009" y="38029"/>
                      <a:pt x="720719" y="154739"/>
                      <a:pt x="751040" y="302917"/>
                    </a:cubicBezTo>
                    <a:lnTo>
                      <a:pt x="754357" y="335814"/>
                    </a:lnTo>
                    <a:lnTo>
                      <a:pt x="758748" y="379374"/>
                    </a:lnTo>
                    <a:lnTo>
                      <a:pt x="752364" y="442700"/>
                    </a:lnTo>
                    <a:lnTo>
                      <a:pt x="751040" y="455831"/>
                    </a:lnTo>
                    <a:cubicBezTo>
                      <a:pt x="720719" y="604009"/>
                      <a:pt x="604009" y="720719"/>
                      <a:pt x="455831" y="751040"/>
                    </a:cubicBezTo>
                    <a:lnTo>
                      <a:pt x="433804" y="753261"/>
                    </a:lnTo>
                    <a:lnTo>
                      <a:pt x="379374" y="758748"/>
                    </a:lnTo>
                    <a:lnTo>
                      <a:pt x="326918" y="753460"/>
                    </a:lnTo>
                    <a:lnTo>
                      <a:pt x="302917" y="751040"/>
                    </a:lnTo>
                    <a:cubicBezTo>
                      <a:pt x="154739" y="720719"/>
                      <a:pt x="38029" y="604009"/>
                      <a:pt x="7708" y="455831"/>
                    </a:cubicBezTo>
                    <a:lnTo>
                      <a:pt x="6384" y="442700"/>
                    </a:lnTo>
                    <a:lnTo>
                      <a:pt x="0" y="379374"/>
                    </a:lnTo>
                    <a:lnTo>
                      <a:pt x="4391" y="335814"/>
                    </a:lnTo>
                    <a:lnTo>
                      <a:pt x="7708" y="302917"/>
                    </a:lnTo>
                    <a:cubicBezTo>
                      <a:pt x="38029" y="154739"/>
                      <a:pt x="154739" y="38029"/>
                      <a:pt x="302917" y="7708"/>
                    </a:cubicBezTo>
                    <a:lnTo>
                      <a:pt x="326918" y="52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BB8BD71-48DE-62B0-2636-5AA001E4476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916426" y="3458608"/>
                <a:ext cx="897206" cy="905652"/>
              </a:xfrm>
              <a:custGeom>
                <a:avLst/>
                <a:gdLst>
                  <a:gd name="csX0" fmla="*/ 897206 w 897206"/>
                  <a:gd name="csY0" fmla="*/ 0 h 905652"/>
                  <a:gd name="csX1" fmla="*/ 897206 w 897206"/>
                  <a:gd name="csY1" fmla="*/ 575126 h 905652"/>
                  <a:gd name="csX2" fmla="*/ 873205 w 897206"/>
                  <a:gd name="csY2" fmla="*/ 577546 h 905652"/>
                  <a:gd name="csX3" fmla="*/ 577996 w 897206"/>
                  <a:gd name="csY3" fmla="*/ 872755 h 905652"/>
                  <a:gd name="csX4" fmla="*/ 574679 w 897206"/>
                  <a:gd name="csY4" fmla="*/ 905652 h 905652"/>
                  <a:gd name="csX5" fmla="*/ 0 w 897206"/>
                  <a:gd name="csY5" fmla="*/ 905652 h 905652"/>
                  <a:gd name="csX6" fmla="*/ 2715 w 897206"/>
                  <a:gd name="csY6" fmla="*/ 851890 h 905652"/>
                  <a:gd name="csX7" fmla="*/ 852340 w 897206"/>
                  <a:gd name="csY7" fmla="*/ 2265 h 905652"/>
                  <a:gd name="csX8" fmla="*/ 897206 w 897206"/>
                  <a:gd name="csY8" fmla="*/ 0 h 9056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897206" h="905652">
                    <a:moveTo>
                      <a:pt x="897206" y="0"/>
                    </a:moveTo>
                    <a:lnTo>
                      <a:pt x="897206" y="575126"/>
                    </a:lnTo>
                    <a:lnTo>
                      <a:pt x="873205" y="577546"/>
                    </a:lnTo>
                    <a:cubicBezTo>
                      <a:pt x="725027" y="607867"/>
                      <a:pt x="608317" y="724577"/>
                      <a:pt x="577996" y="872755"/>
                    </a:cubicBezTo>
                    <a:lnTo>
                      <a:pt x="574679" y="905652"/>
                    </a:lnTo>
                    <a:lnTo>
                      <a:pt x="0" y="905652"/>
                    </a:lnTo>
                    <a:lnTo>
                      <a:pt x="2715" y="851890"/>
                    </a:lnTo>
                    <a:cubicBezTo>
                      <a:pt x="48210" y="403907"/>
                      <a:pt x="404357" y="47761"/>
                      <a:pt x="852340" y="2265"/>
                    </a:cubicBezTo>
                    <a:lnTo>
                      <a:pt x="897206" y="0"/>
                    </a:lnTo>
                    <a:close/>
                  </a:path>
                </a:pathLst>
              </a:custGeom>
              <a:solidFill>
                <a:srgbClr val="4CBEE9">
                  <a:alpha val="50000"/>
                </a:srgbClr>
              </a:solidFill>
              <a:ln w="571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4CFBF74-7383-3326-7F4A-80EE6BF871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20518" y="3458707"/>
                <a:ext cx="895232" cy="905553"/>
              </a:xfrm>
              <a:custGeom>
                <a:avLst/>
                <a:gdLst>
                  <a:gd name="csX0" fmla="*/ 0 w 895232"/>
                  <a:gd name="csY0" fmla="*/ 0 h 905553"/>
                  <a:gd name="csX1" fmla="*/ 42892 w 895232"/>
                  <a:gd name="csY1" fmla="*/ 2166 h 905553"/>
                  <a:gd name="csX2" fmla="*/ 892517 w 895232"/>
                  <a:gd name="csY2" fmla="*/ 851791 h 905553"/>
                  <a:gd name="csX3" fmla="*/ 895232 w 895232"/>
                  <a:gd name="csY3" fmla="*/ 905553 h 905553"/>
                  <a:gd name="csX4" fmla="*/ 320553 w 895232"/>
                  <a:gd name="csY4" fmla="*/ 905553 h 905553"/>
                  <a:gd name="csX5" fmla="*/ 317236 w 895232"/>
                  <a:gd name="csY5" fmla="*/ 872656 h 905553"/>
                  <a:gd name="csX6" fmla="*/ 22027 w 895232"/>
                  <a:gd name="csY6" fmla="*/ 577447 h 905553"/>
                  <a:gd name="csX7" fmla="*/ 0 w 895232"/>
                  <a:gd name="csY7" fmla="*/ 575226 h 905553"/>
                  <a:gd name="csX8" fmla="*/ 0 w 895232"/>
                  <a:gd name="csY8" fmla="*/ 0 h 90555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895232" h="905553">
                    <a:moveTo>
                      <a:pt x="0" y="0"/>
                    </a:moveTo>
                    <a:lnTo>
                      <a:pt x="42892" y="2166"/>
                    </a:lnTo>
                    <a:cubicBezTo>
                      <a:pt x="490875" y="47662"/>
                      <a:pt x="847022" y="403808"/>
                      <a:pt x="892517" y="851791"/>
                    </a:cubicBezTo>
                    <a:lnTo>
                      <a:pt x="895232" y="905553"/>
                    </a:lnTo>
                    <a:lnTo>
                      <a:pt x="320553" y="905553"/>
                    </a:lnTo>
                    <a:lnTo>
                      <a:pt x="317236" y="872656"/>
                    </a:lnTo>
                    <a:cubicBezTo>
                      <a:pt x="286915" y="724478"/>
                      <a:pt x="170205" y="607768"/>
                      <a:pt x="22027" y="577447"/>
                    </a:cubicBezTo>
                    <a:lnTo>
                      <a:pt x="0" y="575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50000"/>
                </a:schemeClr>
              </a:solidFill>
              <a:ln w="571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971862A-717D-090E-8390-C85C307A2B2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20518" y="4460260"/>
                <a:ext cx="894234" cy="885787"/>
              </a:xfrm>
              <a:custGeom>
                <a:avLst/>
                <a:gdLst>
                  <a:gd name="csX0" fmla="*/ 318560 w 894234"/>
                  <a:gd name="csY0" fmla="*/ 0 h 885787"/>
                  <a:gd name="csX1" fmla="*/ 894234 w 894234"/>
                  <a:gd name="csY1" fmla="*/ 0 h 885787"/>
                  <a:gd name="csX2" fmla="*/ 892517 w 894234"/>
                  <a:gd name="csY2" fmla="*/ 33996 h 885787"/>
                  <a:gd name="csX3" fmla="*/ 42892 w 894234"/>
                  <a:gd name="csY3" fmla="*/ 883621 h 885787"/>
                  <a:gd name="csX4" fmla="*/ 0 w 894234"/>
                  <a:gd name="csY4" fmla="*/ 885787 h 885787"/>
                  <a:gd name="csX5" fmla="*/ 0 w 894234"/>
                  <a:gd name="csY5" fmla="*/ 310561 h 885787"/>
                  <a:gd name="csX6" fmla="*/ 22027 w 894234"/>
                  <a:gd name="csY6" fmla="*/ 308340 h 885787"/>
                  <a:gd name="csX7" fmla="*/ 317236 w 894234"/>
                  <a:gd name="csY7" fmla="*/ 13131 h 885787"/>
                  <a:gd name="csX8" fmla="*/ 318560 w 894234"/>
                  <a:gd name="csY8" fmla="*/ 0 h 8857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894234" h="885787">
                    <a:moveTo>
                      <a:pt x="318560" y="0"/>
                    </a:moveTo>
                    <a:lnTo>
                      <a:pt x="894234" y="0"/>
                    </a:lnTo>
                    <a:lnTo>
                      <a:pt x="892517" y="33996"/>
                    </a:lnTo>
                    <a:cubicBezTo>
                      <a:pt x="847022" y="481979"/>
                      <a:pt x="490875" y="838126"/>
                      <a:pt x="42892" y="883621"/>
                    </a:cubicBezTo>
                    <a:lnTo>
                      <a:pt x="0" y="885787"/>
                    </a:lnTo>
                    <a:lnTo>
                      <a:pt x="0" y="310561"/>
                    </a:lnTo>
                    <a:lnTo>
                      <a:pt x="22027" y="308340"/>
                    </a:lnTo>
                    <a:cubicBezTo>
                      <a:pt x="170205" y="278019"/>
                      <a:pt x="286915" y="161309"/>
                      <a:pt x="317236" y="13131"/>
                    </a:cubicBezTo>
                    <a:lnTo>
                      <a:pt x="318560" y="0"/>
                    </a:lnTo>
                    <a:close/>
                  </a:path>
                </a:pathLst>
              </a:custGeom>
              <a:solidFill>
                <a:srgbClr val="AEE9FF">
                  <a:alpha val="50000"/>
                </a:srgbClr>
              </a:solidFill>
              <a:ln w="57150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E04E836-3283-3FB5-23BB-E98E831E44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71089" y="2303412"/>
                <a:ext cx="29895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>
                    <a:solidFill>
                      <a:schemeClr val="accent6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Artificial intelligence</a:t>
                </a:r>
                <a:endParaRPr lang="en-GB">
                  <a:solidFill>
                    <a:schemeClr val="accent6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3AAD26D-6310-1E08-9853-9A544E3956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3681" y="4579581"/>
                <a:ext cx="19577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>
                    <a:solidFill>
                      <a:schemeClr val="accent6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Digital twins</a:t>
                </a:r>
                <a:endParaRPr lang="en-GB" sz="1600">
                  <a:solidFill>
                    <a:schemeClr val="accent6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020381-7556-17FD-9129-C9E74E6A3D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73771" y="4582971"/>
                <a:ext cx="21771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>
                    <a:solidFill>
                      <a:schemeClr val="accent6">
                        <a:lumMod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 foundations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DE85F22-69F2-9884-83EE-22BDDAA2699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3840" y="2795826"/>
                <a:ext cx="33004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i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Enabling immersive environments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772AEC-A612-49B5-5F33-BF83E839C3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9469" y="3194702"/>
                <a:ext cx="237436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Immersive data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Spatial collaboration </a:t>
                </a:r>
                <a:endParaRPr lang="en-GB" sz="160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E536F14-A74C-9C58-388F-6EB040BADC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651" y="2684810"/>
                <a:ext cx="2127289" cy="0"/>
              </a:xfrm>
              <a:prstGeom prst="line">
                <a:avLst/>
              </a:prstGeom>
              <a:ln w="9525">
                <a:solidFill>
                  <a:schemeClr val="bg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876926D-AD30-9972-6399-6D4136AF6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41872" y="2799501"/>
                <a:ext cx="30479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Enabling reasoning and autonomy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6B1CED4-51DC-BB15-B6C7-FB52A6B096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5154" y="2719020"/>
                <a:ext cx="2819093" cy="0"/>
              </a:xfrm>
              <a:prstGeom prst="line">
                <a:avLst/>
              </a:prstGeom>
              <a:ln w="9525">
                <a:solidFill>
                  <a:schemeClr val="bg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FA1CA71-2779-EC4C-90A8-42DA60BF0D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3681" y="5061177"/>
                <a:ext cx="1764394" cy="0"/>
              </a:xfrm>
              <a:prstGeom prst="line">
                <a:avLst/>
              </a:prstGeom>
              <a:ln w="9525">
                <a:solidFill>
                  <a:schemeClr val="bg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9138C89-3926-2752-E80E-2605D2B374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3625" y="5061177"/>
                <a:ext cx="2127289" cy="0"/>
              </a:xfrm>
              <a:prstGeom prst="line">
                <a:avLst/>
              </a:prstGeom>
              <a:ln w="9525">
                <a:solidFill>
                  <a:schemeClr val="bg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C4FD382-B10F-75CC-6C98-ADD47920AB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4706" y="3173513"/>
                <a:ext cx="25250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Predictive intelligence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Autonomous response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57C4CC1-A79D-72E7-5EA5-384089DD01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1571" y="5137983"/>
                <a:ext cx="30479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Enabling systems intelligence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257F06C-B6B1-CE26-6829-44B3F60FC9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9469" y="5544332"/>
                <a:ext cx="213712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 simulation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Policy foresight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E0FAE04-2E82-C214-4E61-D18E54F87B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76265" y="5544331"/>
                <a:ext cx="237917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Secure infrastructure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 sovereignty</a:t>
                </a: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C9B49FF-BE08-DC4E-7E33-E556FFAADF20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224065" y="3785152"/>
                <a:ext cx="396833" cy="267672"/>
                <a:chOff x="3224065" y="3785152"/>
                <a:chExt cx="396833" cy="267672"/>
              </a:xfrm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DB8A5F4A-7E33-60B0-71A0-40A7781F427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24065" y="3785152"/>
                  <a:ext cx="396833" cy="267672"/>
                </a:xfrm>
                <a:custGeom>
                  <a:avLst/>
                  <a:gdLst>
                    <a:gd name="connsiteX0" fmla="*/ 428530 w 456818"/>
                    <a:gd name="connsiteY0" fmla="*/ 308134 h 308133"/>
                    <a:gd name="connsiteX1" fmla="*/ 295656 w 456818"/>
                    <a:gd name="connsiteY1" fmla="*/ 308134 h 308133"/>
                    <a:gd name="connsiteX2" fmla="*/ 288036 w 456818"/>
                    <a:gd name="connsiteY2" fmla="*/ 304324 h 308133"/>
                    <a:gd name="connsiteX3" fmla="*/ 240411 w 456818"/>
                    <a:gd name="connsiteY3" fmla="*/ 240125 h 308133"/>
                    <a:gd name="connsiteX4" fmla="*/ 216313 w 456818"/>
                    <a:gd name="connsiteY4" fmla="*/ 240125 h 308133"/>
                    <a:gd name="connsiteX5" fmla="*/ 168688 w 456818"/>
                    <a:gd name="connsiteY5" fmla="*/ 304324 h 308133"/>
                    <a:gd name="connsiteX6" fmla="*/ 161068 w 456818"/>
                    <a:gd name="connsiteY6" fmla="*/ 308134 h 308133"/>
                    <a:gd name="connsiteX7" fmla="*/ 28194 w 456818"/>
                    <a:gd name="connsiteY7" fmla="*/ 308134 h 308133"/>
                    <a:gd name="connsiteX8" fmla="*/ 0 w 456818"/>
                    <a:gd name="connsiteY8" fmla="*/ 279749 h 308133"/>
                    <a:gd name="connsiteX9" fmla="*/ 0 w 456818"/>
                    <a:gd name="connsiteY9" fmla="*/ 28384 h 308133"/>
                    <a:gd name="connsiteX10" fmla="*/ 28194 w 456818"/>
                    <a:gd name="connsiteY10" fmla="*/ 0 h 308133"/>
                    <a:gd name="connsiteX11" fmla="*/ 428625 w 456818"/>
                    <a:gd name="connsiteY11" fmla="*/ 0 h 308133"/>
                    <a:gd name="connsiteX12" fmla="*/ 456819 w 456818"/>
                    <a:gd name="connsiteY12" fmla="*/ 28384 h 308133"/>
                    <a:gd name="connsiteX13" fmla="*/ 456819 w 456818"/>
                    <a:gd name="connsiteY13" fmla="*/ 279749 h 308133"/>
                    <a:gd name="connsiteX14" fmla="*/ 428625 w 456818"/>
                    <a:gd name="connsiteY14" fmla="*/ 308134 h 308133"/>
                    <a:gd name="connsiteX15" fmla="*/ 300419 w 456818"/>
                    <a:gd name="connsiteY15" fmla="*/ 289084 h 308133"/>
                    <a:gd name="connsiteX16" fmla="*/ 428530 w 456818"/>
                    <a:gd name="connsiteY16" fmla="*/ 289084 h 308133"/>
                    <a:gd name="connsiteX17" fmla="*/ 437674 w 456818"/>
                    <a:gd name="connsiteY17" fmla="*/ 279749 h 308133"/>
                    <a:gd name="connsiteX18" fmla="*/ 437674 w 456818"/>
                    <a:gd name="connsiteY18" fmla="*/ 28384 h 308133"/>
                    <a:gd name="connsiteX19" fmla="*/ 428530 w 456818"/>
                    <a:gd name="connsiteY19" fmla="*/ 19050 h 308133"/>
                    <a:gd name="connsiteX20" fmla="*/ 28099 w 456818"/>
                    <a:gd name="connsiteY20" fmla="*/ 19050 h 308133"/>
                    <a:gd name="connsiteX21" fmla="*/ 18955 w 456818"/>
                    <a:gd name="connsiteY21" fmla="*/ 28384 h 308133"/>
                    <a:gd name="connsiteX22" fmla="*/ 18955 w 456818"/>
                    <a:gd name="connsiteY22" fmla="*/ 279749 h 308133"/>
                    <a:gd name="connsiteX23" fmla="*/ 28099 w 456818"/>
                    <a:gd name="connsiteY23" fmla="*/ 289084 h 308133"/>
                    <a:gd name="connsiteX24" fmla="*/ 156210 w 456818"/>
                    <a:gd name="connsiteY24" fmla="*/ 289084 h 308133"/>
                    <a:gd name="connsiteX25" fmla="*/ 203835 w 456818"/>
                    <a:gd name="connsiteY25" fmla="*/ 224885 h 308133"/>
                    <a:gd name="connsiteX26" fmla="*/ 211455 w 456818"/>
                    <a:gd name="connsiteY26" fmla="*/ 221075 h 308133"/>
                    <a:gd name="connsiteX27" fmla="*/ 245174 w 456818"/>
                    <a:gd name="connsiteY27" fmla="*/ 221075 h 308133"/>
                    <a:gd name="connsiteX28" fmla="*/ 252794 w 456818"/>
                    <a:gd name="connsiteY28" fmla="*/ 224885 h 308133"/>
                    <a:gd name="connsiteX29" fmla="*/ 300419 w 456818"/>
                    <a:gd name="connsiteY29" fmla="*/ 289084 h 308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56818" h="308133">
                      <a:moveTo>
                        <a:pt x="428530" y="308134"/>
                      </a:moveTo>
                      <a:lnTo>
                        <a:pt x="295656" y="308134"/>
                      </a:lnTo>
                      <a:cubicBezTo>
                        <a:pt x="292608" y="308134"/>
                        <a:pt x="289846" y="306705"/>
                        <a:pt x="288036" y="304324"/>
                      </a:cubicBezTo>
                      <a:lnTo>
                        <a:pt x="240411" y="240125"/>
                      </a:lnTo>
                      <a:lnTo>
                        <a:pt x="216313" y="240125"/>
                      </a:lnTo>
                      <a:lnTo>
                        <a:pt x="168688" y="304324"/>
                      </a:lnTo>
                      <a:cubicBezTo>
                        <a:pt x="166878" y="306705"/>
                        <a:pt x="164021" y="308134"/>
                        <a:pt x="161068" y="308134"/>
                      </a:cubicBezTo>
                      <a:lnTo>
                        <a:pt x="28194" y="308134"/>
                      </a:lnTo>
                      <a:cubicBezTo>
                        <a:pt x="12668" y="308134"/>
                        <a:pt x="0" y="295370"/>
                        <a:pt x="0" y="279749"/>
                      </a:cubicBezTo>
                      <a:lnTo>
                        <a:pt x="0" y="28384"/>
                      </a:lnTo>
                      <a:cubicBezTo>
                        <a:pt x="0" y="12764"/>
                        <a:pt x="12668" y="0"/>
                        <a:pt x="28194" y="0"/>
                      </a:cubicBezTo>
                      <a:lnTo>
                        <a:pt x="428625" y="0"/>
                      </a:lnTo>
                      <a:cubicBezTo>
                        <a:pt x="444151" y="0"/>
                        <a:pt x="456819" y="12764"/>
                        <a:pt x="456819" y="28384"/>
                      </a:cubicBezTo>
                      <a:lnTo>
                        <a:pt x="456819" y="279749"/>
                      </a:lnTo>
                      <a:cubicBezTo>
                        <a:pt x="456819" y="295370"/>
                        <a:pt x="444151" y="308134"/>
                        <a:pt x="428625" y="308134"/>
                      </a:cubicBezTo>
                      <a:close/>
                      <a:moveTo>
                        <a:pt x="300419" y="289084"/>
                      </a:moveTo>
                      <a:lnTo>
                        <a:pt x="428530" y="289084"/>
                      </a:lnTo>
                      <a:cubicBezTo>
                        <a:pt x="433578" y="289084"/>
                        <a:pt x="437674" y="284893"/>
                        <a:pt x="437674" y="279749"/>
                      </a:cubicBezTo>
                      <a:lnTo>
                        <a:pt x="437674" y="28384"/>
                      </a:lnTo>
                      <a:cubicBezTo>
                        <a:pt x="437674" y="23241"/>
                        <a:pt x="433578" y="19050"/>
                        <a:pt x="428530" y="19050"/>
                      </a:cubicBezTo>
                      <a:lnTo>
                        <a:pt x="28099" y="19050"/>
                      </a:lnTo>
                      <a:cubicBezTo>
                        <a:pt x="23051" y="19050"/>
                        <a:pt x="18955" y="23241"/>
                        <a:pt x="18955" y="28384"/>
                      </a:cubicBezTo>
                      <a:lnTo>
                        <a:pt x="18955" y="279749"/>
                      </a:lnTo>
                      <a:cubicBezTo>
                        <a:pt x="18955" y="284893"/>
                        <a:pt x="23051" y="289084"/>
                        <a:pt x="28099" y="289084"/>
                      </a:cubicBezTo>
                      <a:lnTo>
                        <a:pt x="156210" y="289084"/>
                      </a:lnTo>
                      <a:lnTo>
                        <a:pt x="203835" y="224885"/>
                      </a:lnTo>
                      <a:cubicBezTo>
                        <a:pt x="205645" y="222504"/>
                        <a:pt x="208502" y="221075"/>
                        <a:pt x="211455" y="221075"/>
                      </a:cubicBezTo>
                      <a:lnTo>
                        <a:pt x="245174" y="221075"/>
                      </a:lnTo>
                      <a:cubicBezTo>
                        <a:pt x="248222" y="221075"/>
                        <a:pt x="250984" y="222504"/>
                        <a:pt x="252794" y="224885"/>
                      </a:cubicBezTo>
                      <a:lnTo>
                        <a:pt x="300419" y="28908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2000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B11B7988-DC82-5645-C79F-D1AEC0288D3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82481" y="3844230"/>
                  <a:ext cx="104255" cy="105165"/>
                </a:xfrm>
                <a:custGeom>
                  <a:avLst/>
                  <a:gdLst>
                    <a:gd name="connsiteX0" fmla="*/ 60007 w 120014"/>
                    <a:gd name="connsiteY0" fmla="*/ 121063 h 121062"/>
                    <a:gd name="connsiteX1" fmla="*/ 0 w 120014"/>
                    <a:gd name="connsiteY1" fmla="*/ 60579 h 121062"/>
                    <a:gd name="connsiteX2" fmla="*/ 60007 w 120014"/>
                    <a:gd name="connsiteY2" fmla="*/ 0 h 121062"/>
                    <a:gd name="connsiteX3" fmla="*/ 120015 w 120014"/>
                    <a:gd name="connsiteY3" fmla="*/ 60579 h 121062"/>
                    <a:gd name="connsiteX4" fmla="*/ 60007 w 120014"/>
                    <a:gd name="connsiteY4" fmla="*/ 121063 h 121062"/>
                    <a:gd name="connsiteX5" fmla="*/ 60007 w 120014"/>
                    <a:gd name="connsiteY5" fmla="*/ 19050 h 121062"/>
                    <a:gd name="connsiteX6" fmla="*/ 19050 w 120014"/>
                    <a:gd name="connsiteY6" fmla="*/ 60579 h 121062"/>
                    <a:gd name="connsiteX7" fmla="*/ 60007 w 120014"/>
                    <a:gd name="connsiteY7" fmla="*/ 102013 h 121062"/>
                    <a:gd name="connsiteX8" fmla="*/ 100965 w 120014"/>
                    <a:gd name="connsiteY8" fmla="*/ 60579 h 121062"/>
                    <a:gd name="connsiteX9" fmla="*/ 60007 w 120014"/>
                    <a:gd name="connsiteY9" fmla="*/ 19050 h 121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0014" h="121062">
                      <a:moveTo>
                        <a:pt x="60007" y="121063"/>
                      </a:moveTo>
                      <a:cubicBezTo>
                        <a:pt x="26861" y="121063"/>
                        <a:pt x="0" y="93917"/>
                        <a:pt x="0" y="60579"/>
                      </a:cubicBezTo>
                      <a:cubicBezTo>
                        <a:pt x="0" y="27242"/>
                        <a:pt x="26955" y="0"/>
                        <a:pt x="60007" y="0"/>
                      </a:cubicBezTo>
                      <a:cubicBezTo>
                        <a:pt x="93059" y="0"/>
                        <a:pt x="120015" y="27146"/>
                        <a:pt x="120015" y="60579"/>
                      </a:cubicBezTo>
                      <a:cubicBezTo>
                        <a:pt x="120015" y="94012"/>
                        <a:pt x="93059" y="121063"/>
                        <a:pt x="60007" y="121063"/>
                      </a:cubicBezTo>
                      <a:close/>
                      <a:moveTo>
                        <a:pt x="60007" y="19050"/>
                      </a:moveTo>
                      <a:cubicBezTo>
                        <a:pt x="37433" y="19050"/>
                        <a:pt x="19050" y="37624"/>
                        <a:pt x="19050" y="60579"/>
                      </a:cubicBezTo>
                      <a:cubicBezTo>
                        <a:pt x="19050" y="83534"/>
                        <a:pt x="37433" y="102013"/>
                        <a:pt x="60007" y="102013"/>
                      </a:cubicBezTo>
                      <a:cubicBezTo>
                        <a:pt x="82582" y="102013"/>
                        <a:pt x="100965" y="83439"/>
                        <a:pt x="100965" y="60579"/>
                      </a:cubicBezTo>
                      <a:cubicBezTo>
                        <a:pt x="100965" y="37719"/>
                        <a:pt x="82582" y="19050"/>
                        <a:pt x="60007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2000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055E671-78D1-6EDF-9DCE-141670E3989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57978" y="3844230"/>
                  <a:ext cx="104256" cy="105165"/>
                </a:xfrm>
                <a:custGeom>
                  <a:avLst/>
                  <a:gdLst>
                    <a:gd name="connsiteX0" fmla="*/ 60008 w 120015"/>
                    <a:gd name="connsiteY0" fmla="*/ 121063 h 121062"/>
                    <a:gd name="connsiteX1" fmla="*/ 0 w 120015"/>
                    <a:gd name="connsiteY1" fmla="*/ 60579 h 121062"/>
                    <a:gd name="connsiteX2" fmla="*/ 60008 w 120015"/>
                    <a:gd name="connsiteY2" fmla="*/ 0 h 121062"/>
                    <a:gd name="connsiteX3" fmla="*/ 120015 w 120015"/>
                    <a:gd name="connsiteY3" fmla="*/ 60579 h 121062"/>
                    <a:gd name="connsiteX4" fmla="*/ 60008 w 120015"/>
                    <a:gd name="connsiteY4" fmla="*/ 121063 h 121062"/>
                    <a:gd name="connsiteX5" fmla="*/ 60008 w 120015"/>
                    <a:gd name="connsiteY5" fmla="*/ 19050 h 121062"/>
                    <a:gd name="connsiteX6" fmla="*/ 19050 w 120015"/>
                    <a:gd name="connsiteY6" fmla="*/ 60579 h 121062"/>
                    <a:gd name="connsiteX7" fmla="*/ 60008 w 120015"/>
                    <a:gd name="connsiteY7" fmla="*/ 102013 h 121062"/>
                    <a:gd name="connsiteX8" fmla="*/ 100965 w 120015"/>
                    <a:gd name="connsiteY8" fmla="*/ 60579 h 121062"/>
                    <a:gd name="connsiteX9" fmla="*/ 60008 w 120015"/>
                    <a:gd name="connsiteY9" fmla="*/ 19050 h 121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0015" h="121062">
                      <a:moveTo>
                        <a:pt x="60008" y="121063"/>
                      </a:moveTo>
                      <a:cubicBezTo>
                        <a:pt x="26861" y="121063"/>
                        <a:pt x="0" y="93917"/>
                        <a:pt x="0" y="60579"/>
                      </a:cubicBezTo>
                      <a:cubicBezTo>
                        <a:pt x="0" y="27242"/>
                        <a:pt x="26956" y="0"/>
                        <a:pt x="60008" y="0"/>
                      </a:cubicBezTo>
                      <a:cubicBezTo>
                        <a:pt x="93059" y="0"/>
                        <a:pt x="120015" y="27146"/>
                        <a:pt x="120015" y="60579"/>
                      </a:cubicBezTo>
                      <a:cubicBezTo>
                        <a:pt x="120015" y="94012"/>
                        <a:pt x="93059" y="121063"/>
                        <a:pt x="60008" y="121063"/>
                      </a:cubicBezTo>
                      <a:close/>
                      <a:moveTo>
                        <a:pt x="60008" y="19050"/>
                      </a:moveTo>
                      <a:cubicBezTo>
                        <a:pt x="37433" y="19050"/>
                        <a:pt x="19050" y="37624"/>
                        <a:pt x="19050" y="60579"/>
                      </a:cubicBezTo>
                      <a:cubicBezTo>
                        <a:pt x="19050" y="83534"/>
                        <a:pt x="37433" y="102013"/>
                        <a:pt x="60008" y="102013"/>
                      </a:cubicBezTo>
                      <a:cubicBezTo>
                        <a:pt x="82582" y="102013"/>
                        <a:pt x="100965" y="83439"/>
                        <a:pt x="100965" y="60579"/>
                      </a:cubicBezTo>
                      <a:cubicBezTo>
                        <a:pt x="100965" y="37719"/>
                        <a:pt x="82582" y="19050"/>
                        <a:pt x="60008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2000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82B9B30-3DB7-83F4-D320-52B0742222E8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143454" y="3747853"/>
                <a:ext cx="448362" cy="448050"/>
                <a:chOff x="4143454" y="3747853"/>
                <a:chExt cx="448362" cy="448050"/>
              </a:xfrm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5CCF2ADD-5BC4-BA00-6693-6F7D5650B53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143454" y="3747853"/>
                  <a:ext cx="448362" cy="448050"/>
                </a:xfrm>
                <a:custGeom>
                  <a:avLst/>
                  <a:gdLst>
                    <a:gd name="connsiteX0" fmla="*/ 161258 w 457390"/>
                    <a:gd name="connsiteY0" fmla="*/ 457073 h 457072"/>
                    <a:gd name="connsiteX1" fmla="*/ 156020 w 457390"/>
                    <a:gd name="connsiteY1" fmla="*/ 455454 h 457072"/>
                    <a:gd name="connsiteX2" fmla="*/ 54864 w 457390"/>
                    <a:gd name="connsiteY2" fmla="*/ 388017 h 457072"/>
                    <a:gd name="connsiteX3" fmla="*/ 50578 w 457390"/>
                    <a:gd name="connsiteY3" fmla="*/ 380111 h 457072"/>
                    <a:gd name="connsiteX4" fmla="*/ 50578 w 457390"/>
                    <a:gd name="connsiteY4" fmla="*/ 334677 h 457072"/>
                    <a:gd name="connsiteX5" fmla="*/ 4286 w 457390"/>
                    <a:gd name="connsiteY5" fmla="*/ 303816 h 457072"/>
                    <a:gd name="connsiteX6" fmla="*/ 0 w 457390"/>
                    <a:gd name="connsiteY6" fmla="*/ 295910 h 457072"/>
                    <a:gd name="connsiteX7" fmla="*/ 0 w 457390"/>
                    <a:gd name="connsiteY7" fmla="*/ 161131 h 457072"/>
                    <a:gd name="connsiteX8" fmla="*/ 4286 w 457390"/>
                    <a:gd name="connsiteY8" fmla="*/ 153226 h 457072"/>
                    <a:gd name="connsiteX9" fmla="*/ 50578 w 457390"/>
                    <a:gd name="connsiteY9" fmla="*/ 122365 h 457072"/>
                    <a:gd name="connsiteX10" fmla="*/ 50578 w 457390"/>
                    <a:gd name="connsiteY10" fmla="*/ 76930 h 457072"/>
                    <a:gd name="connsiteX11" fmla="*/ 54864 w 457390"/>
                    <a:gd name="connsiteY11" fmla="*/ 69025 h 457072"/>
                    <a:gd name="connsiteX12" fmla="*/ 156020 w 457390"/>
                    <a:gd name="connsiteY12" fmla="*/ 1588 h 457072"/>
                    <a:gd name="connsiteX13" fmla="*/ 165545 w 457390"/>
                    <a:gd name="connsiteY13" fmla="*/ 1016 h 457072"/>
                    <a:gd name="connsiteX14" fmla="*/ 228695 w 457390"/>
                    <a:gd name="connsiteY14" fmla="*/ 32544 h 457072"/>
                    <a:gd name="connsiteX15" fmla="*/ 291846 w 457390"/>
                    <a:gd name="connsiteY15" fmla="*/ 1016 h 457072"/>
                    <a:gd name="connsiteX16" fmla="*/ 301371 w 457390"/>
                    <a:gd name="connsiteY16" fmla="*/ 1588 h 457072"/>
                    <a:gd name="connsiteX17" fmla="*/ 402527 w 457390"/>
                    <a:gd name="connsiteY17" fmla="*/ 69025 h 457072"/>
                    <a:gd name="connsiteX18" fmla="*/ 406813 w 457390"/>
                    <a:gd name="connsiteY18" fmla="*/ 76930 h 457072"/>
                    <a:gd name="connsiteX19" fmla="*/ 406813 w 457390"/>
                    <a:gd name="connsiteY19" fmla="*/ 122365 h 457072"/>
                    <a:gd name="connsiteX20" fmla="*/ 453104 w 457390"/>
                    <a:gd name="connsiteY20" fmla="*/ 153226 h 457072"/>
                    <a:gd name="connsiteX21" fmla="*/ 457391 w 457390"/>
                    <a:gd name="connsiteY21" fmla="*/ 161131 h 457072"/>
                    <a:gd name="connsiteX22" fmla="*/ 457391 w 457390"/>
                    <a:gd name="connsiteY22" fmla="*/ 295910 h 457072"/>
                    <a:gd name="connsiteX23" fmla="*/ 453104 w 457390"/>
                    <a:gd name="connsiteY23" fmla="*/ 303816 h 457072"/>
                    <a:gd name="connsiteX24" fmla="*/ 406813 w 457390"/>
                    <a:gd name="connsiteY24" fmla="*/ 334677 h 457072"/>
                    <a:gd name="connsiteX25" fmla="*/ 406813 w 457390"/>
                    <a:gd name="connsiteY25" fmla="*/ 380111 h 457072"/>
                    <a:gd name="connsiteX26" fmla="*/ 402527 w 457390"/>
                    <a:gd name="connsiteY26" fmla="*/ 388017 h 457072"/>
                    <a:gd name="connsiteX27" fmla="*/ 301371 w 457390"/>
                    <a:gd name="connsiteY27" fmla="*/ 455454 h 457072"/>
                    <a:gd name="connsiteX28" fmla="*/ 291846 w 457390"/>
                    <a:gd name="connsiteY28" fmla="*/ 456025 h 457072"/>
                    <a:gd name="connsiteX29" fmla="*/ 228695 w 457390"/>
                    <a:gd name="connsiteY29" fmla="*/ 424498 h 457072"/>
                    <a:gd name="connsiteX30" fmla="*/ 165545 w 457390"/>
                    <a:gd name="connsiteY30" fmla="*/ 456025 h 457072"/>
                    <a:gd name="connsiteX31" fmla="*/ 161258 w 457390"/>
                    <a:gd name="connsiteY31" fmla="*/ 457073 h 457072"/>
                    <a:gd name="connsiteX32" fmla="*/ 69628 w 457390"/>
                    <a:gd name="connsiteY32" fmla="*/ 375063 h 457072"/>
                    <a:gd name="connsiteX33" fmla="*/ 161925 w 457390"/>
                    <a:gd name="connsiteY33" fmla="*/ 436594 h 457072"/>
                    <a:gd name="connsiteX34" fmla="*/ 224409 w 457390"/>
                    <a:gd name="connsiteY34" fmla="*/ 405352 h 457072"/>
                    <a:gd name="connsiteX35" fmla="*/ 232886 w 457390"/>
                    <a:gd name="connsiteY35" fmla="*/ 405352 h 457072"/>
                    <a:gd name="connsiteX36" fmla="*/ 295370 w 457390"/>
                    <a:gd name="connsiteY36" fmla="*/ 436594 h 457072"/>
                    <a:gd name="connsiteX37" fmla="*/ 387668 w 457390"/>
                    <a:gd name="connsiteY37" fmla="*/ 375063 h 457072"/>
                    <a:gd name="connsiteX38" fmla="*/ 387668 w 457390"/>
                    <a:gd name="connsiteY38" fmla="*/ 329629 h 457072"/>
                    <a:gd name="connsiteX39" fmla="*/ 391954 w 457390"/>
                    <a:gd name="connsiteY39" fmla="*/ 321723 h 457072"/>
                    <a:gd name="connsiteX40" fmla="*/ 438245 w 457390"/>
                    <a:gd name="connsiteY40" fmla="*/ 290862 h 457072"/>
                    <a:gd name="connsiteX41" fmla="*/ 438245 w 457390"/>
                    <a:gd name="connsiteY41" fmla="*/ 166275 h 457072"/>
                    <a:gd name="connsiteX42" fmla="*/ 391954 w 457390"/>
                    <a:gd name="connsiteY42" fmla="*/ 135414 h 457072"/>
                    <a:gd name="connsiteX43" fmla="*/ 387668 w 457390"/>
                    <a:gd name="connsiteY43" fmla="*/ 127508 h 457072"/>
                    <a:gd name="connsiteX44" fmla="*/ 387668 w 457390"/>
                    <a:gd name="connsiteY44" fmla="*/ 82074 h 457072"/>
                    <a:gd name="connsiteX45" fmla="*/ 295370 w 457390"/>
                    <a:gd name="connsiteY45" fmla="*/ 20542 h 457072"/>
                    <a:gd name="connsiteX46" fmla="*/ 232886 w 457390"/>
                    <a:gd name="connsiteY46" fmla="*/ 51784 h 457072"/>
                    <a:gd name="connsiteX47" fmla="*/ 224409 w 457390"/>
                    <a:gd name="connsiteY47" fmla="*/ 51784 h 457072"/>
                    <a:gd name="connsiteX48" fmla="*/ 161925 w 457390"/>
                    <a:gd name="connsiteY48" fmla="*/ 20542 h 457072"/>
                    <a:gd name="connsiteX49" fmla="*/ 69628 w 457390"/>
                    <a:gd name="connsiteY49" fmla="*/ 82074 h 457072"/>
                    <a:gd name="connsiteX50" fmla="*/ 69628 w 457390"/>
                    <a:gd name="connsiteY50" fmla="*/ 127508 h 457072"/>
                    <a:gd name="connsiteX51" fmla="*/ 65342 w 457390"/>
                    <a:gd name="connsiteY51" fmla="*/ 135414 h 457072"/>
                    <a:gd name="connsiteX52" fmla="*/ 19050 w 457390"/>
                    <a:gd name="connsiteY52" fmla="*/ 166275 h 457072"/>
                    <a:gd name="connsiteX53" fmla="*/ 19050 w 457390"/>
                    <a:gd name="connsiteY53" fmla="*/ 290862 h 457072"/>
                    <a:gd name="connsiteX54" fmla="*/ 65342 w 457390"/>
                    <a:gd name="connsiteY54" fmla="*/ 321723 h 457072"/>
                    <a:gd name="connsiteX55" fmla="*/ 69628 w 457390"/>
                    <a:gd name="connsiteY55" fmla="*/ 329629 h 457072"/>
                    <a:gd name="connsiteX56" fmla="*/ 69628 w 457390"/>
                    <a:gd name="connsiteY56" fmla="*/ 375063 h 457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57390" h="457072">
                      <a:moveTo>
                        <a:pt x="161258" y="457073"/>
                      </a:moveTo>
                      <a:cubicBezTo>
                        <a:pt x="159448" y="457073"/>
                        <a:pt x="157544" y="456502"/>
                        <a:pt x="156020" y="455454"/>
                      </a:cubicBezTo>
                      <a:lnTo>
                        <a:pt x="54864" y="388017"/>
                      </a:lnTo>
                      <a:cubicBezTo>
                        <a:pt x="52197" y="386207"/>
                        <a:pt x="50578" y="383254"/>
                        <a:pt x="50578" y="380111"/>
                      </a:cubicBezTo>
                      <a:lnTo>
                        <a:pt x="50578" y="334677"/>
                      </a:lnTo>
                      <a:lnTo>
                        <a:pt x="4286" y="303816"/>
                      </a:lnTo>
                      <a:cubicBezTo>
                        <a:pt x="1620" y="302006"/>
                        <a:pt x="0" y="299053"/>
                        <a:pt x="0" y="295910"/>
                      </a:cubicBezTo>
                      <a:lnTo>
                        <a:pt x="0" y="161131"/>
                      </a:lnTo>
                      <a:cubicBezTo>
                        <a:pt x="0" y="157988"/>
                        <a:pt x="1620" y="154940"/>
                        <a:pt x="4286" y="153226"/>
                      </a:cubicBezTo>
                      <a:lnTo>
                        <a:pt x="50578" y="122365"/>
                      </a:lnTo>
                      <a:lnTo>
                        <a:pt x="50578" y="76930"/>
                      </a:lnTo>
                      <a:cubicBezTo>
                        <a:pt x="50578" y="73787"/>
                        <a:pt x="52197" y="70739"/>
                        <a:pt x="54864" y="69025"/>
                      </a:cubicBezTo>
                      <a:lnTo>
                        <a:pt x="156020" y="1588"/>
                      </a:lnTo>
                      <a:cubicBezTo>
                        <a:pt x="158877" y="-318"/>
                        <a:pt x="162496" y="-508"/>
                        <a:pt x="165545" y="1016"/>
                      </a:cubicBezTo>
                      <a:lnTo>
                        <a:pt x="228695" y="32544"/>
                      </a:lnTo>
                      <a:lnTo>
                        <a:pt x="291846" y="1016"/>
                      </a:lnTo>
                      <a:cubicBezTo>
                        <a:pt x="294894" y="-508"/>
                        <a:pt x="298514" y="-318"/>
                        <a:pt x="301371" y="1588"/>
                      </a:cubicBezTo>
                      <a:lnTo>
                        <a:pt x="402527" y="69025"/>
                      </a:lnTo>
                      <a:cubicBezTo>
                        <a:pt x="405194" y="70834"/>
                        <a:pt x="406813" y="73787"/>
                        <a:pt x="406813" y="76930"/>
                      </a:cubicBezTo>
                      <a:lnTo>
                        <a:pt x="406813" y="122365"/>
                      </a:lnTo>
                      <a:lnTo>
                        <a:pt x="453104" y="153226"/>
                      </a:lnTo>
                      <a:cubicBezTo>
                        <a:pt x="455772" y="155035"/>
                        <a:pt x="457391" y="157988"/>
                        <a:pt x="457391" y="161131"/>
                      </a:cubicBezTo>
                      <a:lnTo>
                        <a:pt x="457391" y="295910"/>
                      </a:lnTo>
                      <a:cubicBezTo>
                        <a:pt x="457391" y="299053"/>
                        <a:pt x="455772" y="302101"/>
                        <a:pt x="453104" y="303816"/>
                      </a:cubicBezTo>
                      <a:lnTo>
                        <a:pt x="406813" y="334677"/>
                      </a:lnTo>
                      <a:lnTo>
                        <a:pt x="406813" y="380111"/>
                      </a:lnTo>
                      <a:cubicBezTo>
                        <a:pt x="406813" y="383254"/>
                        <a:pt x="405194" y="386302"/>
                        <a:pt x="402527" y="388017"/>
                      </a:cubicBezTo>
                      <a:lnTo>
                        <a:pt x="301371" y="455454"/>
                      </a:lnTo>
                      <a:cubicBezTo>
                        <a:pt x="298514" y="457359"/>
                        <a:pt x="294894" y="457549"/>
                        <a:pt x="291846" y="456025"/>
                      </a:cubicBezTo>
                      <a:lnTo>
                        <a:pt x="228695" y="424498"/>
                      </a:lnTo>
                      <a:lnTo>
                        <a:pt x="165545" y="456025"/>
                      </a:lnTo>
                      <a:cubicBezTo>
                        <a:pt x="164211" y="456692"/>
                        <a:pt x="162783" y="457073"/>
                        <a:pt x="161258" y="457073"/>
                      </a:cubicBezTo>
                      <a:close/>
                      <a:moveTo>
                        <a:pt x="69628" y="375063"/>
                      </a:moveTo>
                      <a:lnTo>
                        <a:pt x="161925" y="436594"/>
                      </a:lnTo>
                      <a:lnTo>
                        <a:pt x="224409" y="405352"/>
                      </a:lnTo>
                      <a:cubicBezTo>
                        <a:pt x="227076" y="404019"/>
                        <a:pt x="230220" y="404019"/>
                        <a:pt x="232886" y="405352"/>
                      </a:cubicBezTo>
                      <a:lnTo>
                        <a:pt x="295370" y="436594"/>
                      </a:lnTo>
                      <a:lnTo>
                        <a:pt x="387668" y="375063"/>
                      </a:lnTo>
                      <a:lnTo>
                        <a:pt x="387668" y="329629"/>
                      </a:lnTo>
                      <a:cubicBezTo>
                        <a:pt x="387668" y="326485"/>
                        <a:pt x="389287" y="323437"/>
                        <a:pt x="391954" y="321723"/>
                      </a:cubicBezTo>
                      <a:lnTo>
                        <a:pt x="438245" y="290862"/>
                      </a:lnTo>
                      <a:lnTo>
                        <a:pt x="438245" y="166275"/>
                      </a:lnTo>
                      <a:lnTo>
                        <a:pt x="391954" y="135414"/>
                      </a:lnTo>
                      <a:cubicBezTo>
                        <a:pt x="389287" y="133604"/>
                        <a:pt x="387668" y="130651"/>
                        <a:pt x="387668" y="127508"/>
                      </a:cubicBezTo>
                      <a:lnTo>
                        <a:pt x="387668" y="82074"/>
                      </a:lnTo>
                      <a:lnTo>
                        <a:pt x="295370" y="20542"/>
                      </a:lnTo>
                      <a:lnTo>
                        <a:pt x="232886" y="51784"/>
                      </a:lnTo>
                      <a:cubicBezTo>
                        <a:pt x="230220" y="53118"/>
                        <a:pt x="227076" y="53118"/>
                        <a:pt x="224409" y="51784"/>
                      </a:cubicBezTo>
                      <a:lnTo>
                        <a:pt x="161925" y="20542"/>
                      </a:lnTo>
                      <a:lnTo>
                        <a:pt x="69628" y="82074"/>
                      </a:lnTo>
                      <a:lnTo>
                        <a:pt x="69628" y="127508"/>
                      </a:lnTo>
                      <a:cubicBezTo>
                        <a:pt x="69628" y="130651"/>
                        <a:pt x="68009" y="133699"/>
                        <a:pt x="65342" y="135414"/>
                      </a:cubicBezTo>
                      <a:lnTo>
                        <a:pt x="19050" y="166275"/>
                      </a:lnTo>
                      <a:lnTo>
                        <a:pt x="19050" y="290862"/>
                      </a:lnTo>
                      <a:lnTo>
                        <a:pt x="65342" y="321723"/>
                      </a:lnTo>
                      <a:cubicBezTo>
                        <a:pt x="68009" y="323533"/>
                        <a:pt x="69628" y="326485"/>
                        <a:pt x="69628" y="329629"/>
                      </a:cubicBezTo>
                      <a:lnTo>
                        <a:pt x="69628" y="37506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2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7450CFE3-3C81-12D6-B386-CD8BBFE4FE8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358205" y="3780782"/>
                  <a:ext cx="18674" cy="382070"/>
                </a:xfrm>
                <a:custGeom>
                  <a:avLst/>
                  <a:gdLst>
                    <a:gd name="connsiteX0" fmla="*/ 9525 w 19050"/>
                    <a:gd name="connsiteY0" fmla="*/ 389763 h 389763"/>
                    <a:gd name="connsiteX1" fmla="*/ 0 w 19050"/>
                    <a:gd name="connsiteY1" fmla="*/ 380238 h 389763"/>
                    <a:gd name="connsiteX2" fmla="*/ 0 w 19050"/>
                    <a:gd name="connsiteY2" fmla="*/ 9525 h 389763"/>
                    <a:gd name="connsiteX3" fmla="*/ 9525 w 19050"/>
                    <a:gd name="connsiteY3" fmla="*/ 0 h 389763"/>
                    <a:gd name="connsiteX4" fmla="*/ 19050 w 19050"/>
                    <a:gd name="connsiteY4" fmla="*/ 9525 h 389763"/>
                    <a:gd name="connsiteX5" fmla="*/ 19050 w 19050"/>
                    <a:gd name="connsiteY5" fmla="*/ 380238 h 389763"/>
                    <a:gd name="connsiteX6" fmla="*/ 9525 w 19050"/>
                    <a:gd name="connsiteY6" fmla="*/ 389763 h 38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050" h="389763">
                      <a:moveTo>
                        <a:pt x="9525" y="389763"/>
                      </a:moveTo>
                      <a:cubicBezTo>
                        <a:pt x="4286" y="389763"/>
                        <a:pt x="0" y="385477"/>
                        <a:pt x="0" y="380238"/>
                      </a:cubicBezTo>
                      <a:lnTo>
                        <a:pt x="0" y="9525"/>
                      </a:lnTo>
                      <a:cubicBezTo>
                        <a:pt x="0" y="4286"/>
                        <a:pt x="4286" y="0"/>
                        <a:pt x="9525" y="0"/>
                      </a:cubicBezTo>
                      <a:cubicBezTo>
                        <a:pt x="14764" y="0"/>
                        <a:pt x="19050" y="4286"/>
                        <a:pt x="19050" y="9525"/>
                      </a:cubicBezTo>
                      <a:lnTo>
                        <a:pt x="19050" y="380238"/>
                      </a:lnTo>
                      <a:cubicBezTo>
                        <a:pt x="19050" y="385477"/>
                        <a:pt x="14764" y="389763"/>
                        <a:pt x="9525" y="38976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2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E8702B37-C6E5-4CEB-9252-51DDEBF087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254821" y="3875086"/>
                  <a:ext cx="58473" cy="130064"/>
                </a:xfrm>
                <a:custGeom>
                  <a:avLst/>
                  <a:gdLst>
                    <a:gd name="connsiteX0" fmla="*/ 9549 w 59650"/>
                    <a:gd name="connsiteY0" fmla="*/ 132588 h 132683"/>
                    <a:gd name="connsiteX1" fmla="*/ 2786 w 59650"/>
                    <a:gd name="connsiteY1" fmla="*/ 129826 h 132683"/>
                    <a:gd name="connsiteX2" fmla="*/ 2786 w 59650"/>
                    <a:gd name="connsiteY2" fmla="*/ 116396 h 132683"/>
                    <a:gd name="connsiteX3" fmla="*/ 40600 w 59650"/>
                    <a:gd name="connsiteY3" fmla="*/ 78581 h 132683"/>
                    <a:gd name="connsiteX4" fmla="*/ 40600 w 59650"/>
                    <a:gd name="connsiteY4" fmla="*/ 9525 h 132683"/>
                    <a:gd name="connsiteX5" fmla="*/ 50125 w 59650"/>
                    <a:gd name="connsiteY5" fmla="*/ 0 h 132683"/>
                    <a:gd name="connsiteX6" fmla="*/ 59650 w 59650"/>
                    <a:gd name="connsiteY6" fmla="*/ 9525 h 132683"/>
                    <a:gd name="connsiteX7" fmla="*/ 59650 w 59650"/>
                    <a:gd name="connsiteY7" fmla="*/ 82582 h 132683"/>
                    <a:gd name="connsiteX8" fmla="*/ 56888 w 59650"/>
                    <a:gd name="connsiteY8" fmla="*/ 89345 h 132683"/>
                    <a:gd name="connsiteX9" fmla="*/ 16312 w 59650"/>
                    <a:gd name="connsiteY9" fmla="*/ 129921 h 132683"/>
                    <a:gd name="connsiteX10" fmla="*/ 9549 w 59650"/>
                    <a:gd name="connsiteY10" fmla="*/ 132683 h 132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9650" h="132683">
                      <a:moveTo>
                        <a:pt x="9549" y="132588"/>
                      </a:moveTo>
                      <a:cubicBezTo>
                        <a:pt x="7073" y="132588"/>
                        <a:pt x="4691" y="131635"/>
                        <a:pt x="2786" y="129826"/>
                      </a:cubicBezTo>
                      <a:cubicBezTo>
                        <a:pt x="-929" y="126111"/>
                        <a:pt x="-929" y="120110"/>
                        <a:pt x="2786" y="116396"/>
                      </a:cubicBezTo>
                      <a:lnTo>
                        <a:pt x="40600" y="78581"/>
                      </a:lnTo>
                      <a:lnTo>
                        <a:pt x="40600" y="9525"/>
                      </a:lnTo>
                      <a:cubicBezTo>
                        <a:pt x="40600" y="4286"/>
                        <a:pt x="44887" y="0"/>
                        <a:pt x="50125" y="0"/>
                      </a:cubicBezTo>
                      <a:cubicBezTo>
                        <a:pt x="55364" y="0"/>
                        <a:pt x="59650" y="4286"/>
                        <a:pt x="59650" y="9525"/>
                      </a:cubicBezTo>
                      <a:lnTo>
                        <a:pt x="59650" y="82582"/>
                      </a:lnTo>
                      <a:cubicBezTo>
                        <a:pt x="59650" y="85153"/>
                        <a:pt x="58603" y="87535"/>
                        <a:pt x="56888" y="89345"/>
                      </a:cubicBezTo>
                      <a:lnTo>
                        <a:pt x="16312" y="129921"/>
                      </a:lnTo>
                      <a:cubicBezTo>
                        <a:pt x="14406" y="131826"/>
                        <a:pt x="12025" y="132683"/>
                        <a:pt x="9549" y="13268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2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55175431-FB71-1DD8-3C00-1683B56D1C3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266795" y="3819250"/>
                  <a:ext cx="70400" cy="70400"/>
                </a:xfrm>
                <a:custGeom>
                  <a:avLst/>
                  <a:gdLst>
                    <a:gd name="connsiteX0" fmla="*/ 35909 w 71818"/>
                    <a:gd name="connsiteY0" fmla="*/ 71819 h 71818"/>
                    <a:gd name="connsiteX1" fmla="*/ 0 w 71818"/>
                    <a:gd name="connsiteY1" fmla="*/ 35909 h 71818"/>
                    <a:gd name="connsiteX2" fmla="*/ 35909 w 71818"/>
                    <a:gd name="connsiteY2" fmla="*/ 0 h 71818"/>
                    <a:gd name="connsiteX3" fmla="*/ 71818 w 71818"/>
                    <a:gd name="connsiteY3" fmla="*/ 35909 h 71818"/>
                    <a:gd name="connsiteX4" fmla="*/ 35909 w 71818"/>
                    <a:gd name="connsiteY4" fmla="*/ 71819 h 71818"/>
                    <a:gd name="connsiteX5" fmla="*/ 35909 w 71818"/>
                    <a:gd name="connsiteY5" fmla="*/ 19050 h 71818"/>
                    <a:gd name="connsiteX6" fmla="*/ 19050 w 71818"/>
                    <a:gd name="connsiteY6" fmla="*/ 35909 h 71818"/>
                    <a:gd name="connsiteX7" fmla="*/ 35909 w 71818"/>
                    <a:gd name="connsiteY7" fmla="*/ 52769 h 71818"/>
                    <a:gd name="connsiteX8" fmla="*/ 52768 w 71818"/>
                    <a:gd name="connsiteY8" fmla="*/ 35909 h 71818"/>
                    <a:gd name="connsiteX9" fmla="*/ 35909 w 71818"/>
                    <a:gd name="connsiteY9" fmla="*/ 19050 h 71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818" h="71818">
                      <a:moveTo>
                        <a:pt x="35909" y="71819"/>
                      </a:moveTo>
                      <a:cubicBezTo>
                        <a:pt x="16097" y="71819"/>
                        <a:pt x="0" y="55721"/>
                        <a:pt x="0" y="35909"/>
                      </a:cubicBezTo>
                      <a:cubicBezTo>
                        <a:pt x="0" y="16097"/>
                        <a:pt x="16097" y="0"/>
                        <a:pt x="35909" y="0"/>
                      </a:cubicBezTo>
                      <a:cubicBezTo>
                        <a:pt x="55721" y="0"/>
                        <a:pt x="71818" y="16097"/>
                        <a:pt x="71818" y="35909"/>
                      </a:cubicBezTo>
                      <a:cubicBezTo>
                        <a:pt x="71818" y="55721"/>
                        <a:pt x="55721" y="71819"/>
                        <a:pt x="35909" y="71819"/>
                      </a:cubicBezTo>
                      <a:close/>
                      <a:moveTo>
                        <a:pt x="35909" y="19050"/>
                      </a:moveTo>
                      <a:cubicBezTo>
                        <a:pt x="26575" y="19050"/>
                        <a:pt x="19050" y="26575"/>
                        <a:pt x="19050" y="35909"/>
                      </a:cubicBezTo>
                      <a:cubicBezTo>
                        <a:pt x="19050" y="45244"/>
                        <a:pt x="26575" y="52769"/>
                        <a:pt x="35909" y="52769"/>
                      </a:cubicBezTo>
                      <a:cubicBezTo>
                        <a:pt x="45244" y="52769"/>
                        <a:pt x="52768" y="45244"/>
                        <a:pt x="52768" y="35909"/>
                      </a:cubicBezTo>
                      <a:cubicBezTo>
                        <a:pt x="52768" y="26575"/>
                        <a:pt x="45244" y="19050"/>
                        <a:pt x="35909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2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77A23B4-1B26-5C4E-BE9F-DC8525F2062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207039" y="3978260"/>
                  <a:ext cx="66478" cy="66478"/>
                </a:xfrm>
                <a:custGeom>
                  <a:avLst/>
                  <a:gdLst>
                    <a:gd name="connsiteX0" fmla="*/ 33909 w 67817"/>
                    <a:gd name="connsiteY0" fmla="*/ 67818 h 67817"/>
                    <a:gd name="connsiteX1" fmla="*/ 0 w 67817"/>
                    <a:gd name="connsiteY1" fmla="*/ 33909 h 67817"/>
                    <a:gd name="connsiteX2" fmla="*/ 33909 w 67817"/>
                    <a:gd name="connsiteY2" fmla="*/ 0 h 67817"/>
                    <a:gd name="connsiteX3" fmla="*/ 67818 w 67817"/>
                    <a:gd name="connsiteY3" fmla="*/ 33909 h 67817"/>
                    <a:gd name="connsiteX4" fmla="*/ 33909 w 67817"/>
                    <a:gd name="connsiteY4" fmla="*/ 67818 h 67817"/>
                    <a:gd name="connsiteX5" fmla="*/ 33909 w 67817"/>
                    <a:gd name="connsiteY5" fmla="*/ 19145 h 67817"/>
                    <a:gd name="connsiteX6" fmla="*/ 19050 w 67817"/>
                    <a:gd name="connsiteY6" fmla="*/ 34004 h 67817"/>
                    <a:gd name="connsiteX7" fmla="*/ 33909 w 67817"/>
                    <a:gd name="connsiteY7" fmla="*/ 48863 h 67817"/>
                    <a:gd name="connsiteX8" fmla="*/ 48768 w 67817"/>
                    <a:gd name="connsiteY8" fmla="*/ 34004 h 67817"/>
                    <a:gd name="connsiteX9" fmla="*/ 33909 w 67817"/>
                    <a:gd name="connsiteY9" fmla="*/ 19145 h 67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7817" h="67817">
                      <a:moveTo>
                        <a:pt x="33909" y="67818"/>
                      </a:moveTo>
                      <a:cubicBezTo>
                        <a:pt x="15240" y="67818"/>
                        <a:pt x="0" y="52578"/>
                        <a:pt x="0" y="33909"/>
                      </a:cubicBezTo>
                      <a:cubicBezTo>
                        <a:pt x="0" y="15240"/>
                        <a:pt x="15145" y="0"/>
                        <a:pt x="33909" y="0"/>
                      </a:cubicBezTo>
                      <a:cubicBezTo>
                        <a:pt x="52674" y="0"/>
                        <a:pt x="67818" y="15240"/>
                        <a:pt x="67818" y="33909"/>
                      </a:cubicBezTo>
                      <a:cubicBezTo>
                        <a:pt x="67818" y="52578"/>
                        <a:pt x="52674" y="67818"/>
                        <a:pt x="33909" y="67818"/>
                      </a:cubicBezTo>
                      <a:close/>
                      <a:moveTo>
                        <a:pt x="33909" y="19145"/>
                      </a:moveTo>
                      <a:cubicBezTo>
                        <a:pt x="25718" y="19145"/>
                        <a:pt x="19050" y="25813"/>
                        <a:pt x="19050" y="34004"/>
                      </a:cubicBezTo>
                      <a:cubicBezTo>
                        <a:pt x="19050" y="42196"/>
                        <a:pt x="25718" y="48863"/>
                        <a:pt x="33909" y="48863"/>
                      </a:cubicBezTo>
                      <a:cubicBezTo>
                        <a:pt x="42101" y="48863"/>
                        <a:pt x="48768" y="42196"/>
                        <a:pt x="48768" y="34004"/>
                      </a:cubicBezTo>
                      <a:cubicBezTo>
                        <a:pt x="48768" y="25813"/>
                        <a:pt x="42101" y="19145"/>
                        <a:pt x="33909" y="1914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2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21C3F6B4-DBE5-ED3D-1528-692CC6F129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417868" y="3874992"/>
                  <a:ext cx="58473" cy="130064"/>
                </a:xfrm>
                <a:custGeom>
                  <a:avLst/>
                  <a:gdLst>
                    <a:gd name="connsiteX0" fmla="*/ 50102 w 59650"/>
                    <a:gd name="connsiteY0" fmla="*/ 132683 h 132683"/>
                    <a:gd name="connsiteX1" fmla="*/ 43339 w 59650"/>
                    <a:gd name="connsiteY1" fmla="*/ 129921 h 132683"/>
                    <a:gd name="connsiteX2" fmla="*/ 2762 w 59650"/>
                    <a:gd name="connsiteY2" fmla="*/ 89345 h 132683"/>
                    <a:gd name="connsiteX3" fmla="*/ 0 w 59650"/>
                    <a:gd name="connsiteY3" fmla="*/ 82582 h 132683"/>
                    <a:gd name="connsiteX4" fmla="*/ 0 w 59650"/>
                    <a:gd name="connsiteY4" fmla="*/ 9525 h 132683"/>
                    <a:gd name="connsiteX5" fmla="*/ 9525 w 59650"/>
                    <a:gd name="connsiteY5" fmla="*/ 0 h 132683"/>
                    <a:gd name="connsiteX6" fmla="*/ 19050 w 59650"/>
                    <a:gd name="connsiteY6" fmla="*/ 9525 h 132683"/>
                    <a:gd name="connsiteX7" fmla="*/ 19050 w 59650"/>
                    <a:gd name="connsiteY7" fmla="*/ 78581 h 132683"/>
                    <a:gd name="connsiteX8" fmla="*/ 56865 w 59650"/>
                    <a:gd name="connsiteY8" fmla="*/ 116396 h 132683"/>
                    <a:gd name="connsiteX9" fmla="*/ 56865 w 59650"/>
                    <a:gd name="connsiteY9" fmla="*/ 129826 h 132683"/>
                    <a:gd name="connsiteX10" fmla="*/ 50102 w 59650"/>
                    <a:gd name="connsiteY10" fmla="*/ 132588 h 132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9650" h="132683">
                      <a:moveTo>
                        <a:pt x="50102" y="132683"/>
                      </a:moveTo>
                      <a:cubicBezTo>
                        <a:pt x="47625" y="132683"/>
                        <a:pt x="45244" y="131731"/>
                        <a:pt x="43339" y="129921"/>
                      </a:cubicBezTo>
                      <a:lnTo>
                        <a:pt x="2762" y="89345"/>
                      </a:lnTo>
                      <a:cubicBezTo>
                        <a:pt x="952" y="87535"/>
                        <a:pt x="0" y="85153"/>
                        <a:pt x="0" y="82582"/>
                      </a:cubicBezTo>
                      <a:lnTo>
                        <a:pt x="0" y="9525"/>
                      </a:lnTo>
                      <a:cubicBezTo>
                        <a:pt x="0" y="4286"/>
                        <a:pt x="4286" y="0"/>
                        <a:pt x="9525" y="0"/>
                      </a:cubicBezTo>
                      <a:cubicBezTo>
                        <a:pt x="14764" y="0"/>
                        <a:pt x="19050" y="4286"/>
                        <a:pt x="19050" y="9525"/>
                      </a:cubicBezTo>
                      <a:lnTo>
                        <a:pt x="19050" y="78581"/>
                      </a:lnTo>
                      <a:lnTo>
                        <a:pt x="56865" y="116396"/>
                      </a:lnTo>
                      <a:cubicBezTo>
                        <a:pt x="60579" y="120110"/>
                        <a:pt x="60579" y="126111"/>
                        <a:pt x="56865" y="129826"/>
                      </a:cubicBezTo>
                      <a:cubicBezTo>
                        <a:pt x="54959" y="131731"/>
                        <a:pt x="52578" y="132588"/>
                        <a:pt x="50102" y="13258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2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7F20AA73-6329-018B-08CD-8A44C26608A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394059" y="3819250"/>
                  <a:ext cx="70400" cy="70400"/>
                </a:xfrm>
                <a:custGeom>
                  <a:avLst/>
                  <a:gdLst>
                    <a:gd name="connsiteX0" fmla="*/ 35909 w 71818"/>
                    <a:gd name="connsiteY0" fmla="*/ 71819 h 71818"/>
                    <a:gd name="connsiteX1" fmla="*/ 0 w 71818"/>
                    <a:gd name="connsiteY1" fmla="*/ 35909 h 71818"/>
                    <a:gd name="connsiteX2" fmla="*/ 35909 w 71818"/>
                    <a:gd name="connsiteY2" fmla="*/ 0 h 71818"/>
                    <a:gd name="connsiteX3" fmla="*/ 71818 w 71818"/>
                    <a:gd name="connsiteY3" fmla="*/ 35909 h 71818"/>
                    <a:gd name="connsiteX4" fmla="*/ 35909 w 71818"/>
                    <a:gd name="connsiteY4" fmla="*/ 71819 h 71818"/>
                    <a:gd name="connsiteX5" fmla="*/ 35909 w 71818"/>
                    <a:gd name="connsiteY5" fmla="*/ 19050 h 71818"/>
                    <a:gd name="connsiteX6" fmla="*/ 19050 w 71818"/>
                    <a:gd name="connsiteY6" fmla="*/ 35909 h 71818"/>
                    <a:gd name="connsiteX7" fmla="*/ 35909 w 71818"/>
                    <a:gd name="connsiteY7" fmla="*/ 52769 h 71818"/>
                    <a:gd name="connsiteX8" fmla="*/ 52768 w 71818"/>
                    <a:gd name="connsiteY8" fmla="*/ 35909 h 71818"/>
                    <a:gd name="connsiteX9" fmla="*/ 35909 w 71818"/>
                    <a:gd name="connsiteY9" fmla="*/ 19050 h 71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1818" h="71818">
                      <a:moveTo>
                        <a:pt x="35909" y="71819"/>
                      </a:moveTo>
                      <a:cubicBezTo>
                        <a:pt x="16097" y="71819"/>
                        <a:pt x="0" y="55721"/>
                        <a:pt x="0" y="35909"/>
                      </a:cubicBezTo>
                      <a:cubicBezTo>
                        <a:pt x="0" y="16097"/>
                        <a:pt x="16097" y="0"/>
                        <a:pt x="35909" y="0"/>
                      </a:cubicBezTo>
                      <a:cubicBezTo>
                        <a:pt x="55721" y="0"/>
                        <a:pt x="71818" y="16097"/>
                        <a:pt x="71818" y="35909"/>
                      </a:cubicBezTo>
                      <a:cubicBezTo>
                        <a:pt x="71818" y="55721"/>
                        <a:pt x="55721" y="71819"/>
                        <a:pt x="35909" y="71819"/>
                      </a:cubicBezTo>
                      <a:close/>
                      <a:moveTo>
                        <a:pt x="35909" y="19050"/>
                      </a:moveTo>
                      <a:cubicBezTo>
                        <a:pt x="26575" y="19050"/>
                        <a:pt x="19050" y="26575"/>
                        <a:pt x="19050" y="35909"/>
                      </a:cubicBezTo>
                      <a:cubicBezTo>
                        <a:pt x="19050" y="45244"/>
                        <a:pt x="26575" y="52769"/>
                        <a:pt x="35909" y="52769"/>
                      </a:cubicBezTo>
                      <a:cubicBezTo>
                        <a:pt x="45244" y="52769"/>
                        <a:pt x="52768" y="45244"/>
                        <a:pt x="52768" y="35909"/>
                      </a:cubicBezTo>
                      <a:cubicBezTo>
                        <a:pt x="52768" y="26575"/>
                        <a:pt x="45244" y="19050"/>
                        <a:pt x="35909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2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0F0B71EF-5702-85F6-26EE-EB7833A60BC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457644" y="3978260"/>
                  <a:ext cx="66478" cy="66478"/>
                </a:xfrm>
                <a:custGeom>
                  <a:avLst/>
                  <a:gdLst>
                    <a:gd name="connsiteX0" fmla="*/ 33909 w 67817"/>
                    <a:gd name="connsiteY0" fmla="*/ 67818 h 67817"/>
                    <a:gd name="connsiteX1" fmla="*/ 0 w 67817"/>
                    <a:gd name="connsiteY1" fmla="*/ 33909 h 67817"/>
                    <a:gd name="connsiteX2" fmla="*/ 33909 w 67817"/>
                    <a:gd name="connsiteY2" fmla="*/ 0 h 67817"/>
                    <a:gd name="connsiteX3" fmla="*/ 67818 w 67817"/>
                    <a:gd name="connsiteY3" fmla="*/ 33909 h 67817"/>
                    <a:gd name="connsiteX4" fmla="*/ 33909 w 67817"/>
                    <a:gd name="connsiteY4" fmla="*/ 67818 h 67817"/>
                    <a:gd name="connsiteX5" fmla="*/ 33909 w 67817"/>
                    <a:gd name="connsiteY5" fmla="*/ 19145 h 67817"/>
                    <a:gd name="connsiteX6" fmla="*/ 19050 w 67817"/>
                    <a:gd name="connsiteY6" fmla="*/ 34004 h 67817"/>
                    <a:gd name="connsiteX7" fmla="*/ 33909 w 67817"/>
                    <a:gd name="connsiteY7" fmla="*/ 48863 h 67817"/>
                    <a:gd name="connsiteX8" fmla="*/ 48768 w 67817"/>
                    <a:gd name="connsiteY8" fmla="*/ 34004 h 67817"/>
                    <a:gd name="connsiteX9" fmla="*/ 33909 w 67817"/>
                    <a:gd name="connsiteY9" fmla="*/ 19145 h 67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7817" h="67817">
                      <a:moveTo>
                        <a:pt x="33909" y="67818"/>
                      </a:moveTo>
                      <a:cubicBezTo>
                        <a:pt x="15240" y="67818"/>
                        <a:pt x="0" y="52578"/>
                        <a:pt x="0" y="33909"/>
                      </a:cubicBezTo>
                      <a:cubicBezTo>
                        <a:pt x="0" y="15240"/>
                        <a:pt x="15144" y="0"/>
                        <a:pt x="33909" y="0"/>
                      </a:cubicBezTo>
                      <a:cubicBezTo>
                        <a:pt x="52673" y="0"/>
                        <a:pt x="67818" y="15240"/>
                        <a:pt x="67818" y="33909"/>
                      </a:cubicBezTo>
                      <a:cubicBezTo>
                        <a:pt x="67818" y="52578"/>
                        <a:pt x="52673" y="67818"/>
                        <a:pt x="33909" y="67818"/>
                      </a:cubicBezTo>
                      <a:close/>
                      <a:moveTo>
                        <a:pt x="33909" y="19145"/>
                      </a:moveTo>
                      <a:cubicBezTo>
                        <a:pt x="25718" y="19145"/>
                        <a:pt x="19050" y="25813"/>
                        <a:pt x="19050" y="34004"/>
                      </a:cubicBezTo>
                      <a:cubicBezTo>
                        <a:pt x="19050" y="42196"/>
                        <a:pt x="25718" y="48863"/>
                        <a:pt x="33909" y="48863"/>
                      </a:cubicBezTo>
                      <a:cubicBezTo>
                        <a:pt x="42100" y="48863"/>
                        <a:pt x="48768" y="42196"/>
                        <a:pt x="48768" y="34004"/>
                      </a:cubicBezTo>
                      <a:cubicBezTo>
                        <a:pt x="48768" y="25813"/>
                        <a:pt x="42100" y="19145"/>
                        <a:pt x="33909" y="1914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sz="2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6" name="Picture 3" descr="Digital twin - Free technology icons">
                <a:extLst>
                  <a:ext uri="{FF2B5EF4-FFF2-40B4-BE49-F238E27FC236}">
                    <a16:creationId xmlns:a16="http://schemas.microsoft.com/office/drawing/2014/main" id="{7146CFFF-FABE-9629-A339-9E2FB65C66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0194" y="4629336"/>
                <a:ext cx="447554" cy="4475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5" descr="Data - Free computer icons">
                <a:extLst>
                  <a:ext uri="{FF2B5EF4-FFF2-40B4-BE49-F238E27FC236}">
                    <a16:creationId xmlns:a16="http://schemas.microsoft.com/office/drawing/2014/main" id="{FC26B39D-24F7-C67A-8808-2BC9E3B2FC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8560" y="4664325"/>
                <a:ext cx="412484" cy="4124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0821A2-763C-8693-5CA9-023DB5AA0A2C}"/>
                </a:ext>
              </a:extLst>
            </p:cNvPr>
            <p:cNvSpPr txBox="1"/>
            <p:nvPr/>
          </p:nvSpPr>
          <p:spPr>
            <a:xfrm>
              <a:off x="3995021" y="5097610"/>
              <a:ext cx="34244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Enabling AI sovereignty</a:t>
              </a:r>
            </a:p>
          </p:txBody>
        </p:sp>
      </p:grp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3A4EB602-D05F-7E39-3672-754E4CAE9D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785" y="313371"/>
            <a:ext cx="5605786" cy="324005"/>
          </a:xfrm>
        </p:spPr>
        <p:txBody>
          <a:bodyPr>
            <a:normAutofit fontScale="85000" lnSpcReduction="1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Global Initiative on AI and Virtual Worlds –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Discovering the Citiverse</a:t>
            </a:r>
          </a:p>
        </p:txBody>
      </p:sp>
    </p:spTree>
    <p:extLst>
      <p:ext uri="{BB962C8B-B14F-4D97-AF65-F5344CB8AC3E}">
        <p14:creationId xmlns:p14="http://schemas.microsoft.com/office/powerpoint/2010/main" val="620523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5F0BC-AB69-86C4-AA3B-9E7F03850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6B2A4F35-47BE-385E-5502-743962F1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480767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F5B914A1-4B6D-DD93-1A49-7C1046C2D3E8}"/>
              </a:ext>
            </a:extLst>
          </p:cNvPr>
          <p:cNvSpPr/>
          <p:nvPr/>
        </p:nvSpPr>
        <p:spPr>
          <a:xfrm>
            <a:off x="249503" y="2794138"/>
            <a:ext cx="7598092" cy="737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3200" b="1">
                <a:latin typeface="Arial" panose="020B0604020202020204" pitchFamily="34" charset="0"/>
                <a:ea typeface="Geist Bold" pitchFamily="34" charset="-122"/>
                <a:cs typeface="Arial" panose="020B0604020202020204" pitchFamily="34" charset="0"/>
              </a:rPr>
              <a:t>Human-Centered by Design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C1FC429E-49C6-01CA-57A1-7535B5655DB0}"/>
              </a:ext>
            </a:extLst>
          </p:cNvPr>
          <p:cNvSpPr/>
          <p:nvPr/>
        </p:nvSpPr>
        <p:spPr>
          <a:xfrm>
            <a:off x="249503" y="3630433"/>
            <a:ext cx="13042821" cy="294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The true measure is not technological sophistication — it is human empowerment.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67F96C-08B2-852D-07A2-8FD0FE347B3B}"/>
              </a:ext>
            </a:extLst>
          </p:cNvPr>
          <p:cNvGrpSpPr>
            <a:grpSpLocks noChangeAspect="1"/>
          </p:cNvGrpSpPr>
          <p:nvPr/>
        </p:nvGrpSpPr>
        <p:grpSpPr>
          <a:xfrm>
            <a:off x="382867" y="4319211"/>
            <a:ext cx="11360950" cy="1644846"/>
            <a:chOff x="282161" y="4865405"/>
            <a:chExt cx="13042701" cy="1888331"/>
          </a:xfrm>
          <a:noFill/>
        </p:grpSpPr>
        <p:sp>
          <p:nvSpPr>
            <p:cNvPr id="5" name="Shape 2">
              <a:extLst>
                <a:ext uri="{FF2B5EF4-FFF2-40B4-BE49-F238E27FC236}">
                  <a16:creationId xmlns:a16="http://schemas.microsoft.com/office/drawing/2014/main" id="{E84B2AFD-393D-383A-A4D8-D47995ABDE18}"/>
                </a:ext>
              </a:extLst>
            </p:cNvPr>
            <p:cNvSpPr/>
            <p:nvPr/>
          </p:nvSpPr>
          <p:spPr>
            <a:xfrm>
              <a:off x="282161" y="4865405"/>
              <a:ext cx="4196358" cy="1888331"/>
            </a:xfrm>
            <a:prstGeom prst="roundRect">
              <a:avLst>
                <a:gd name="adj" fmla="val 5045"/>
              </a:avLst>
            </a:prstGeom>
            <a:solidFill>
              <a:srgbClr val="00B0F0"/>
            </a:solidFill>
            <a:ln w="22860">
              <a:solidFill>
                <a:srgbClr val="00B0F0"/>
              </a:solidFill>
              <a:prstDash val="soli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 3">
              <a:extLst>
                <a:ext uri="{FF2B5EF4-FFF2-40B4-BE49-F238E27FC236}">
                  <a16:creationId xmlns:a16="http://schemas.microsoft.com/office/drawing/2014/main" id="{ADD1B7A8-8CD6-19DA-C2A4-FCC110B6D778}"/>
                </a:ext>
              </a:extLst>
            </p:cNvPr>
            <p:cNvSpPr/>
            <p:nvPr/>
          </p:nvSpPr>
          <p:spPr>
            <a:xfrm>
              <a:off x="531835" y="5115079"/>
              <a:ext cx="2835235" cy="368498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900"/>
                </a:lnSpc>
                <a:buNone/>
              </a:pPr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ea typeface="Geist Bold" pitchFamily="34" charset="-122"/>
                  <a:cs typeface="Arial" panose="020B0604020202020204" pitchFamily="34" charset="0"/>
                </a:rPr>
                <a:t>Inclusive Access</a:t>
              </a:r>
              <a:endPara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4">
              <a:extLst>
                <a:ext uri="{FF2B5EF4-FFF2-40B4-BE49-F238E27FC236}">
                  <a16:creationId xmlns:a16="http://schemas.microsoft.com/office/drawing/2014/main" id="{780E4839-0B05-C675-1939-2A21632EC11E}"/>
                </a:ext>
              </a:extLst>
            </p:cNvPr>
            <p:cNvSpPr/>
            <p:nvPr/>
          </p:nvSpPr>
          <p:spPr>
            <a:xfrm>
              <a:off x="531835" y="5619666"/>
              <a:ext cx="3697010" cy="58959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300"/>
                </a:lnSpc>
                <a:buNone/>
              </a:pPr>
              <a:r>
                <a:rPr lang="en-US" sz="1750">
                  <a:solidFill>
                    <a:schemeClr val="bg1"/>
                  </a:solidFill>
                  <a:latin typeface="Arial" panose="020B0604020202020204" pitchFamily="34" charset="0"/>
                  <a:ea typeface="Geist" pitchFamily="34" charset="-122"/>
                  <a:cs typeface="Arial" panose="020B0604020202020204" pitchFamily="34" charset="0"/>
                </a:rPr>
                <a:t>City services through natural language. No resident left behind.</a:t>
              </a:r>
              <a:endParaRPr lang="en-US" sz="1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Shape 5">
              <a:extLst>
                <a:ext uri="{FF2B5EF4-FFF2-40B4-BE49-F238E27FC236}">
                  <a16:creationId xmlns:a16="http://schemas.microsoft.com/office/drawing/2014/main" id="{B9878EC4-485C-40DA-F105-5F3620FD79F5}"/>
                </a:ext>
              </a:extLst>
            </p:cNvPr>
            <p:cNvSpPr/>
            <p:nvPr/>
          </p:nvSpPr>
          <p:spPr>
            <a:xfrm>
              <a:off x="4705333" y="4865405"/>
              <a:ext cx="4196358" cy="1888331"/>
            </a:xfrm>
            <a:prstGeom prst="roundRect">
              <a:avLst>
                <a:gd name="adj" fmla="val 5045"/>
              </a:avLst>
            </a:prstGeom>
            <a:solidFill>
              <a:srgbClr val="00B0F0"/>
            </a:solidFill>
            <a:ln w="22860">
              <a:solidFill>
                <a:srgbClr val="00B0F0"/>
              </a:solidFill>
              <a:prstDash val="soli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 6">
              <a:extLst>
                <a:ext uri="{FF2B5EF4-FFF2-40B4-BE49-F238E27FC236}">
                  <a16:creationId xmlns:a16="http://schemas.microsoft.com/office/drawing/2014/main" id="{639DD6E9-D6DC-DB12-023D-7727888DD4D5}"/>
                </a:ext>
              </a:extLst>
            </p:cNvPr>
            <p:cNvSpPr/>
            <p:nvPr/>
          </p:nvSpPr>
          <p:spPr>
            <a:xfrm>
              <a:off x="4955007" y="5115079"/>
              <a:ext cx="3536513" cy="368498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900"/>
                </a:lnSpc>
                <a:buNone/>
              </a:pPr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ea typeface="Geist Bold" pitchFamily="34" charset="-122"/>
                  <a:cs typeface="Arial" panose="020B0604020202020204" pitchFamily="34" charset="0"/>
                </a:rPr>
                <a:t>Human-Level Intelligence</a:t>
              </a:r>
              <a:endPara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7">
              <a:extLst>
                <a:ext uri="{FF2B5EF4-FFF2-40B4-BE49-F238E27FC236}">
                  <a16:creationId xmlns:a16="http://schemas.microsoft.com/office/drawing/2014/main" id="{55FF219F-27D1-6A48-3F11-95237909F876}"/>
                </a:ext>
              </a:extLst>
            </p:cNvPr>
            <p:cNvSpPr/>
            <p:nvPr/>
          </p:nvSpPr>
          <p:spPr>
            <a:xfrm>
              <a:off x="4955007" y="5619666"/>
              <a:ext cx="3697010" cy="88439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300"/>
                </a:lnSpc>
                <a:buNone/>
              </a:pPr>
              <a:r>
                <a:rPr lang="en-US" sz="1750">
                  <a:solidFill>
                    <a:schemeClr val="bg1"/>
                  </a:solidFill>
                  <a:latin typeface="Arial" panose="020B0604020202020204" pitchFamily="34" charset="0"/>
                  <a:ea typeface="Geist" pitchFamily="34" charset="-122"/>
                  <a:cs typeface="Arial" panose="020B0604020202020204" pitchFamily="34" charset="0"/>
                </a:rPr>
                <a:t>AI that addresses complex, nuanced challenges with depth and empathy.</a:t>
              </a:r>
              <a:endParaRPr lang="en-US" sz="1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Shape 8">
              <a:extLst>
                <a:ext uri="{FF2B5EF4-FFF2-40B4-BE49-F238E27FC236}">
                  <a16:creationId xmlns:a16="http://schemas.microsoft.com/office/drawing/2014/main" id="{B7E067D0-0190-35CC-9FE3-069D0EEDF187}"/>
                </a:ext>
              </a:extLst>
            </p:cNvPr>
            <p:cNvSpPr/>
            <p:nvPr/>
          </p:nvSpPr>
          <p:spPr>
            <a:xfrm>
              <a:off x="9128504" y="4865405"/>
              <a:ext cx="4196358" cy="1888331"/>
            </a:xfrm>
            <a:prstGeom prst="roundRect">
              <a:avLst>
                <a:gd name="adj" fmla="val 5045"/>
              </a:avLst>
            </a:prstGeom>
            <a:solidFill>
              <a:srgbClr val="00B0F0"/>
            </a:solidFill>
            <a:ln w="22860">
              <a:solidFill>
                <a:srgbClr val="00B0F0"/>
              </a:solidFill>
              <a:prstDash val="soli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 9">
              <a:extLst>
                <a:ext uri="{FF2B5EF4-FFF2-40B4-BE49-F238E27FC236}">
                  <a16:creationId xmlns:a16="http://schemas.microsoft.com/office/drawing/2014/main" id="{676C1E61-28D1-1D07-BAF0-8BB177A2674B}"/>
                </a:ext>
              </a:extLst>
            </p:cNvPr>
            <p:cNvSpPr/>
            <p:nvPr/>
          </p:nvSpPr>
          <p:spPr>
            <a:xfrm>
              <a:off x="9378179" y="5115079"/>
              <a:ext cx="3490317" cy="368498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900"/>
                </a:lnSpc>
                <a:buNone/>
              </a:pPr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ea typeface="Geist Bold" pitchFamily="34" charset="-122"/>
                  <a:cs typeface="Arial" panose="020B0604020202020204" pitchFamily="34" charset="0"/>
                </a:rPr>
                <a:t>Workforce Augmentation</a:t>
              </a:r>
              <a:endPara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 10">
              <a:extLst>
                <a:ext uri="{FF2B5EF4-FFF2-40B4-BE49-F238E27FC236}">
                  <a16:creationId xmlns:a16="http://schemas.microsoft.com/office/drawing/2014/main" id="{F6786C9B-BB13-03E8-F34E-36F1DCE956EA}"/>
                </a:ext>
              </a:extLst>
            </p:cNvPr>
            <p:cNvSpPr/>
            <p:nvPr/>
          </p:nvSpPr>
          <p:spPr>
            <a:xfrm>
              <a:off x="9378179" y="5619666"/>
              <a:ext cx="3697010" cy="58959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300"/>
                </a:lnSpc>
                <a:buNone/>
              </a:pPr>
              <a:r>
                <a:rPr lang="en-US" sz="1750">
                  <a:solidFill>
                    <a:schemeClr val="bg1"/>
                  </a:solidFill>
                  <a:latin typeface="Arial" panose="020B0604020202020204" pitchFamily="34" charset="0"/>
                  <a:ea typeface="Geist" pitchFamily="34" charset="-122"/>
                  <a:cs typeface="Arial" panose="020B0604020202020204" pitchFamily="34" charset="0"/>
                </a:rPr>
                <a:t>Elevating city employees, not replacing them.</a:t>
              </a:r>
              <a:endParaRPr lang="en-US" sz="1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E4DBCC-E4D0-BD17-E5D2-9BB04CE25AEA}"/>
              </a:ext>
            </a:extLst>
          </p:cNvPr>
          <p:cNvCxnSpPr/>
          <p:nvPr/>
        </p:nvCxnSpPr>
        <p:spPr>
          <a:xfrm>
            <a:off x="649309" y="201122"/>
            <a:ext cx="0" cy="442824"/>
          </a:xfrm>
          <a:prstGeom prst="line">
            <a:avLst/>
          </a:prstGeom>
          <a:ln>
            <a:solidFill>
              <a:srgbClr val="009B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642544C-AB5E-22DF-3857-340BB07B90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785" y="313371"/>
            <a:ext cx="5605786" cy="324005"/>
          </a:xfrm>
        </p:spPr>
        <p:txBody>
          <a:bodyPr>
            <a:normAutofit fontScale="85000" lnSpcReduction="10000"/>
          </a:bodyPr>
          <a:lstStyle/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Initiative on AI and Virtual Worlds – </a:t>
            </a:r>
            <a:r>
              <a:rPr lang="en-GB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Discovering the Citiverse</a:t>
            </a:r>
          </a:p>
        </p:txBody>
      </p:sp>
    </p:spTree>
    <p:extLst>
      <p:ext uri="{BB962C8B-B14F-4D97-AF65-F5344CB8AC3E}">
        <p14:creationId xmlns:p14="http://schemas.microsoft.com/office/powerpoint/2010/main" val="2641609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932E4-F948-85CC-2D0F-B16B569E3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256B36-0126-533C-F21D-523C6E76C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0" b="13642"/>
          <a:stretch>
            <a:fillRect/>
          </a:stretch>
        </p:blipFill>
        <p:spPr>
          <a:xfrm>
            <a:off x="1377574" y="1668093"/>
            <a:ext cx="9436852" cy="5064301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F575DF46-F268-4DE2-D697-B1794B2D0B00}"/>
              </a:ext>
            </a:extLst>
          </p:cNvPr>
          <p:cNvSpPr/>
          <p:nvPr/>
        </p:nvSpPr>
        <p:spPr>
          <a:xfrm>
            <a:off x="614785" y="622174"/>
            <a:ext cx="7598092" cy="737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GB" sz="3200" b="1" dirty="0">
                <a:latin typeface="Arial" panose="020B0604020202020204" pitchFamily="34" charset="0"/>
                <a:ea typeface="Geist Bold" pitchFamily="34" charset="-122"/>
                <a:cs typeface="Arial" panose="020B0604020202020204" pitchFamily="34" charset="0"/>
              </a:rPr>
              <a:t>Building the AI-Enabled Citiverse Ecosystem for Cities</a:t>
            </a:r>
            <a:endParaRPr lang="en-US" sz="3200" b="1" dirty="0">
              <a:latin typeface="Arial" panose="020B0604020202020204" pitchFamily="34" charset="0"/>
              <a:ea typeface="Geist Bold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3147F56-BFEC-4132-4C60-36B3E0052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785" y="313371"/>
            <a:ext cx="5605786" cy="324005"/>
          </a:xfrm>
        </p:spPr>
        <p:txBody>
          <a:bodyPr>
            <a:normAutofit fontScale="85000" lnSpcReduction="1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Global Initiative on AI and Virtual Worlds –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Discovering the Citiverse</a:t>
            </a:r>
          </a:p>
        </p:txBody>
      </p:sp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A01F61F9-499B-AD26-B1E5-3ADFCB2D3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661" y="134806"/>
            <a:ext cx="967107" cy="96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01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474E4-4D44-6EB4-8788-2433CD2A1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9F6D5C8-68FA-7454-0D69-DA3B7DE54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36448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3BC01-2BB3-3AD9-6969-B2382985E20D}"/>
              </a:ext>
            </a:extLst>
          </p:cNvPr>
          <p:cNvCxnSpPr/>
          <p:nvPr/>
        </p:nvCxnSpPr>
        <p:spPr>
          <a:xfrm>
            <a:off x="649309" y="201122"/>
            <a:ext cx="0" cy="442824"/>
          </a:xfrm>
          <a:prstGeom prst="line">
            <a:avLst/>
          </a:prstGeom>
          <a:ln>
            <a:solidFill>
              <a:srgbClr val="009B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0">
            <a:extLst>
              <a:ext uri="{FF2B5EF4-FFF2-40B4-BE49-F238E27FC236}">
                <a16:creationId xmlns:a16="http://schemas.microsoft.com/office/drawing/2014/main" id="{4805D0D8-AFB1-E06E-6081-F56A1EA10F48}"/>
              </a:ext>
            </a:extLst>
          </p:cNvPr>
          <p:cNvSpPr/>
          <p:nvPr/>
        </p:nvSpPr>
        <p:spPr>
          <a:xfrm>
            <a:off x="234128" y="2476731"/>
            <a:ext cx="12183904" cy="702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3200" b="1">
                <a:latin typeface="Arial" panose="020B0604020202020204" pitchFamily="34" charset="0"/>
                <a:ea typeface="Geist Bold" pitchFamily="34" charset="-122"/>
                <a:cs typeface="Arial" panose="020B0604020202020204" pitchFamily="34" charset="0"/>
              </a:rPr>
              <a:t>Built for Every City. Shaped by Local Priorities.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1678ADA5-4DA5-639B-EE27-3B8756734A92}"/>
              </a:ext>
            </a:extLst>
          </p:cNvPr>
          <p:cNvSpPr/>
          <p:nvPr/>
        </p:nvSpPr>
        <p:spPr>
          <a:xfrm>
            <a:off x="234128" y="3488524"/>
            <a:ext cx="13117116" cy="274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No universal blueprint. One shared architecture. Infinite local expression.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2">
            <a:extLst>
              <a:ext uri="{FF2B5EF4-FFF2-40B4-BE49-F238E27FC236}">
                <a16:creationId xmlns:a16="http://schemas.microsoft.com/office/drawing/2014/main" id="{6DFCC4F9-D3E3-672D-023C-9A0EE2AD4D83}"/>
              </a:ext>
            </a:extLst>
          </p:cNvPr>
          <p:cNvSpPr/>
          <p:nvPr/>
        </p:nvSpPr>
        <p:spPr>
          <a:xfrm>
            <a:off x="624747" y="4997646"/>
            <a:ext cx="3432078" cy="189649"/>
          </a:xfrm>
          <a:prstGeom prst="roundRect">
            <a:avLst>
              <a:gd name="adj" fmla="val 42019"/>
            </a:avLst>
          </a:prstGeom>
          <a:solidFill>
            <a:schemeClr val="accent1">
              <a:lumMod val="40000"/>
              <a:lumOff val="60000"/>
            </a:schemeClr>
          </a:solidFill>
          <a:ln w="22860">
            <a:noFill/>
            <a:prstDash val="solid"/>
          </a:ln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3">
            <a:extLst>
              <a:ext uri="{FF2B5EF4-FFF2-40B4-BE49-F238E27FC236}">
                <a16:creationId xmlns:a16="http://schemas.microsoft.com/office/drawing/2014/main" id="{3C5429D6-6CB1-6EC7-BD8F-08684A15060D}"/>
              </a:ext>
            </a:extLst>
          </p:cNvPr>
          <p:cNvSpPr/>
          <p:nvPr/>
        </p:nvSpPr>
        <p:spPr>
          <a:xfrm>
            <a:off x="340221" y="4807840"/>
            <a:ext cx="569157" cy="569157"/>
          </a:xfrm>
          <a:prstGeom prst="roundRect">
            <a:avLst>
              <a:gd name="adj" fmla="val 70498"/>
            </a:avLst>
          </a:prstGeom>
          <a:solidFill>
            <a:schemeClr val="accent1">
              <a:lumMod val="40000"/>
              <a:lumOff val="60000"/>
            </a:schemeClr>
          </a:solidFill>
          <a:ln w="22860">
            <a:noFill/>
            <a:prstDash val="solid"/>
          </a:ln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1" descr="preencoded.png">
            <a:extLst>
              <a:ext uri="{FF2B5EF4-FFF2-40B4-BE49-F238E27FC236}">
                <a16:creationId xmlns:a16="http://schemas.microsoft.com/office/drawing/2014/main" id="{74DC901E-2722-33B3-DA9B-A3D25DAA44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536" y="4950156"/>
            <a:ext cx="284526" cy="284526"/>
          </a:xfrm>
          <a:prstGeom prst="rect">
            <a:avLst/>
          </a:prstGeom>
        </p:spPr>
      </p:pic>
      <p:sp>
        <p:nvSpPr>
          <p:cNvPr id="10" name="Text 4">
            <a:extLst>
              <a:ext uri="{FF2B5EF4-FFF2-40B4-BE49-F238E27FC236}">
                <a16:creationId xmlns:a16="http://schemas.microsoft.com/office/drawing/2014/main" id="{CCC8FEC5-5B0E-54F6-97C6-EC47664FBE0A}"/>
              </a:ext>
            </a:extLst>
          </p:cNvPr>
          <p:cNvSpPr/>
          <p:nvPr/>
        </p:nvSpPr>
        <p:spPr>
          <a:xfrm>
            <a:off x="529871" y="5557817"/>
            <a:ext cx="2561781" cy="308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>
                <a:latin typeface="Arial" panose="020B0604020202020204" pitchFamily="34" charset="0"/>
                <a:ea typeface="Geist Bold" pitchFamily="34" charset="-122"/>
                <a:cs typeface="Arial" panose="020B0604020202020204" pitchFamily="34" charset="0"/>
              </a:rPr>
              <a:t>Diagnose Local Needs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32E83CDB-DC4F-DC52-BF0B-E41AC14E62CD}"/>
              </a:ext>
            </a:extLst>
          </p:cNvPr>
          <p:cNvSpPr/>
          <p:nvPr/>
        </p:nvSpPr>
        <p:spPr>
          <a:xfrm>
            <a:off x="529871" y="5995839"/>
            <a:ext cx="3337410" cy="481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Start with community data, not imported assumptions.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6">
            <a:extLst>
              <a:ext uri="{FF2B5EF4-FFF2-40B4-BE49-F238E27FC236}">
                <a16:creationId xmlns:a16="http://schemas.microsoft.com/office/drawing/2014/main" id="{F8B600D9-2A23-9E6A-574A-10B171575740}"/>
              </a:ext>
            </a:extLst>
          </p:cNvPr>
          <p:cNvSpPr/>
          <p:nvPr/>
        </p:nvSpPr>
        <p:spPr>
          <a:xfrm>
            <a:off x="4522224" y="4713015"/>
            <a:ext cx="3432078" cy="189649"/>
          </a:xfrm>
          <a:prstGeom prst="roundRect">
            <a:avLst>
              <a:gd name="adj" fmla="val 42019"/>
            </a:avLst>
          </a:prstGeom>
          <a:solidFill>
            <a:schemeClr val="accent4">
              <a:lumMod val="60000"/>
              <a:lumOff val="40000"/>
            </a:schemeClr>
          </a:solidFill>
          <a:ln w="22860">
            <a:noFill/>
            <a:prstDash val="solid"/>
          </a:ln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7">
            <a:extLst>
              <a:ext uri="{FF2B5EF4-FFF2-40B4-BE49-F238E27FC236}">
                <a16:creationId xmlns:a16="http://schemas.microsoft.com/office/drawing/2014/main" id="{DB190563-8CA9-F47E-F948-F1C7987AF683}"/>
              </a:ext>
            </a:extLst>
          </p:cNvPr>
          <p:cNvSpPr/>
          <p:nvPr/>
        </p:nvSpPr>
        <p:spPr>
          <a:xfrm>
            <a:off x="4237697" y="4523209"/>
            <a:ext cx="569157" cy="569157"/>
          </a:xfrm>
          <a:prstGeom prst="roundRect">
            <a:avLst>
              <a:gd name="adj" fmla="val 70498"/>
            </a:avLst>
          </a:prstGeom>
          <a:solidFill>
            <a:schemeClr val="accent4">
              <a:lumMod val="60000"/>
              <a:lumOff val="40000"/>
            </a:schemeClr>
          </a:solidFill>
          <a:ln w="22860">
            <a:noFill/>
            <a:prstDash val="solid"/>
          </a:ln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2" descr="preencoded.png">
            <a:extLst>
              <a:ext uri="{FF2B5EF4-FFF2-40B4-BE49-F238E27FC236}">
                <a16:creationId xmlns:a16="http://schemas.microsoft.com/office/drawing/2014/main" id="{4CED13AF-04AC-C466-BCE0-D49F8145D9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0014" y="4665525"/>
            <a:ext cx="284526" cy="284526"/>
          </a:xfrm>
          <a:prstGeom prst="rect">
            <a:avLst/>
          </a:prstGeom>
        </p:spPr>
      </p:pic>
      <p:sp>
        <p:nvSpPr>
          <p:cNvPr id="15" name="Text 8">
            <a:extLst>
              <a:ext uri="{FF2B5EF4-FFF2-40B4-BE49-F238E27FC236}">
                <a16:creationId xmlns:a16="http://schemas.microsoft.com/office/drawing/2014/main" id="{E02DBB44-84A0-EC42-E5A9-65772DEF6E07}"/>
              </a:ext>
            </a:extLst>
          </p:cNvPr>
          <p:cNvSpPr/>
          <p:nvPr/>
        </p:nvSpPr>
        <p:spPr>
          <a:xfrm>
            <a:off x="4427347" y="5273187"/>
            <a:ext cx="3010148" cy="308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>
                <a:latin typeface="Arial" panose="020B0604020202020204" pitchFamily="34" charset="0"/>
                <a:ea typeface="Geist Bold" pitchFamily="34" charset="-122"/>
                <a:cs typeface="Arial" panose="020B0604020202020204" pitchFamily="34" charset="0"/>
              </a:rPr>
              <a:t>Align with Civic Mandates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7F0E59FE-F058-0907-DC17-8901CB8CA867}"/>
              </a:ext>
            </a:extLst>
          </p:cNvPr>
          <p:cNvSpPr/>
          <p:nvPr/>
        </p:nvSpPr>
        <p:spPr>
          <a:xfrm>
            <a:off x="4427347" y="5733777"/>
            <a:ext cx="3337410" cy="481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Embed vision within political and community commitments.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0">
            <a:extLst>
              <a:ext uri="{FF2B5EF4-FFF2-40B4-BE49-F238E27FC236}">
                <a16:creationId xmlns:a16="http://schemas.microsoft.com/office/drawing/2014/main" id="{CAD45200-FB6E-0469-B81F-748BB509420E}"/>
              </a:ext>
            </a:extLst>
          </p:cNvPr>
          <p:cNvSpPr/>
          <p:nvPr/>
        </p:nvSpPr>
        <p:spPr>
          <a:xfrm>
            <a:off x="8419701" y="4428489"/>
            <a:ext cx="3432078" cy="189649"/>
          </a:xfrm>
          <a:prstGeom prst="roundRect">
            <a:avLst>
              <a:gd name="adj" fmla="val 42019"/>
            </a:avLst>
          </a:prstGeom>
          <a:solidFill>
            <a:srgbClr val="0070C0"/>
          </a:solidFill>
          <a:ln w="22860">
            <a:noFill/>
            <a:prstDash val="solid"/>
          </a:ln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hape 11">
            <a:extLst>
              <a:ext uri="{FF2B5EF4-FFF2-40B4-BE49-F238E27FC236}">
                <a16:creationId xmlns:a16="http://schemas.microsoft.com/office/drawing/2014/main" id="{53B9E943-61AE-B25D-F2F4-596994FDBAC5}"/>
              </a:ext>
            </a:extLst>
          </p:cNvPr>
          <p:cNvSpPr/>
          <p:nvPr/>
        </p:nvSpPr>
        <p:spPr>
          <a:xfrm>
            <a:off x="8135175" y="4238683"/>
            <a:ext cx="569157" cy="569157"/>
          </a:xfrm>
          <a:prstGeom prst="roundRect">
            <a:avLst>
              <a:gd name="adj" fmla="val 70498"/>
            </a:avLst>
          </a:prstGeom>
          <a:solidFill>
            <a:srgbClr val="0070C0"/>
          </a:solidFill>
          <a:ln w="22860">
            <a:noFill/>
            <a:prstDash val="solid"/>
          </a:ln>
        </p:spPr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3" descr="preencoded.png">
            <a:extLst>
              <a:ext uri="{FF2B5EF4-FFF2-40B4-BE49-F238E27FC236}">
                <a16:creationId xmlns:a16="http://schemas.microsoft.com/office/drawing/2014/main" id="{59507214-B293-9DE2-BD1B-AF78E5E9C6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7490" y="4380998"/>
            <a:ext cx="284526" cy="284526"/>
          </a:xfrm>
          <a:prstGeom prst="rect">
            <a:avLst/>
          </a:prstGeom>
        </p:spPr>
      </p:pic>
      <p:sp>
        <p:nvSpPr>
          <p:cNvPr id="20" name="Text 12">
            <a:extLst>
              <a:ext uri="{FF2B5EF4-FFF2-40B4-BE49-F238E27FC236}">
                <a16:creationId xmlns:a16="http://schemas.microsoft.com/office/drawing/2014/main" id="{C1024618-D305-E9E6-C07E-38521AA322B6}"/>
              </a:ext>
            </a:extLst>
          </p:cNvPr>
          <p:cNvSpPr/>
          <p:nvPr/>
        </p:nvSpPr>
        <p:spPr>
          <a:xfrm>
            <a:off x="8277490" y="4977888"/>
            <a:ext cx="4093208" cy="61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b="1">
                <a:latin typeface="Arial" panose="020B0604020202020204" pitchFamily="34" charset="0"/>
                <a:ea typeface="Geist Bold" pitchFamily="34" charset="-122"/>
                <a:cs typeface="Arial" panose="020B0604020202020204" pitchFamily="34" charset="0"/>
              </a:rPr>
              <a:t>Build for Scalable Sovereignty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3">
            <a:extLst>
              <a:ext uri="{FF2B5EF4-FFF2-40B4-BE49-F238E27FC236}">
                <a16:creationId xmlns:a16="http://schemas.microsoft.com/office/drawing/2014/main" id="{3B5D39FB-7141-FBFF-29AD-A48813473D34}"/>
              </a:ext>
            </a:extLst>
          </p:cNvPr>
          <p:cNvSpPr/>
          <p:nvPr/>
        </p:nvSpPr>
        <p:spPr>
          <a:xfrm>
            <a:off x="8320750" y="5427362"/>
            <a:ext cx="3337410" cy="481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Own your data. Avoid lock-in. Grow on your terms.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99591129-371F-B41F-89E9-EB003EA883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785" y="313371"/>
            <a:ext cx="5605786" cy="324005"/>
          </a:xfrm>
        </p:spPr>
        <p:txBody>
          <a:bodyPr>
            <a:normAutofit fontScale="85000" lnSpcReduction="10000"/>
          </a:bodyPr>
          <a:lstStyle/>
          <a:p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Initiative on AI and Virtual Worlds – </a:t>
            </a:r>
            <a:r>
              <a:rPr lang="en-GB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Discovering the Citiverse</a:t>
            </a:r>
          </a:p>
        </p:txBody>
      </p:sp>
      <p:pic>
        <p:nvPicPr>
          <p:cNvPr id="25" name="Image 1" descr="preencoded.png">
            <a:extLst>
              <a:ext uri="{FF2B5EF4-FFF2-40B4-BE49-F238E27FC236}">
                <a16:creationId xmlns:a16="http://schemas.microsoft.com/office/drawing/2014/main" id="{154C1B1B-F8EB-975A-E4FC-C3C3808D4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3661" y="134806"/>
            <a:ext cx="967107" cy="96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75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5057B-4D39-D3CE-9DE7-E1F1767B7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7BAFA9DE-281F-9828-5BE1-3467635361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2075868"/>
              </p:ext>
            </p:extLst>
          </p:nvPr>
        </p:nvGraphicFramePr>
        <p:xfrm>
          <a:off x="8212199" y="3046968"/>
          <a:ext cx="2947756" cy="3229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30BA8773-7E0A-9397-943D-70004215D1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1668380"/>
              </p:ext>
            </p:extLst>
          </p:nvPr>
        </p:nvGraphicFramePr>
        <p:xfrm>
          <a:off x="4236826" y="3135054"/>
          <a:ext cx="3083748" cy="2869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4BD87F-2A3A-C774-61F2-BB0E387221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1214209"/>
              </p:ext>
            </p:extLst>
          </p:nvPr>
        </p:nvGraphicFramePr>
        <p:xfrm>
          <a:off x="649309" y="2302534"/>
          <a:ext cx="5437553" cy="4100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9A7692-4350-3C18-1CBA-4F4D383364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8809FA2F-4EDF-41B4-27E4-51B77AC8A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89934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2625AC-E1D4-F7C5-5832-16715A09F23F}"/>
              </a:ext>
            </a:extLst>
          </p:cNvPr>
          <p:cNvCxnSpPr/>
          <p:nvPr/>
        </p:nvCxnSpPr>
        <p:spPr>
          <a:xfrm>
            <a:off x="649309" y="201122"/>
            <a:ext cx="0" cy="442824"/>
          </a:xfrm>
          <a:prstGeom prst="line">
            <a:avLst/>
          </a:prstGeom>
          <a:ln>
            <a:solidFill>
              <a:srgbClr val="009B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0">
            <a:extLst>
              <a:ext uri="{FF2B5EF4-FFF2-40B4-BE49-F238E27FC236}">
                <a16:creationId xmlns:a16="http://schemas.microsoft.com/office/drawing/2014/main" id="{60581AD0-7749-E9AC-D65C-042E17331810}"/>
              </a:ext>
            </a:extLst>
          </p:cNvPr>
          <p:cNvSpPr/>
          <p:nvPr/>
        </p:nvSpPr>
        <p:spPr>
          <a:xfrm>
            <a:off x="281243" y="1922576"/>
            <a:ext cx="6358295" cy="564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200" b="1">
                <a:latin typeface="Arial" panose="020B0604020202020204" pitchFamily="34" charset="0"/>
                <a:ea typeface="Geist Bold" pitchFamily="34" charset="-122"/>
                <a:cs typeface="Arial" panose="020B0604020202020204" pitchFamily="34" charset="0"/>
              </a:rPr>
              <a:t>The Window Is Open. Act Now.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451E33C0-9412-51AB-8D08-6082BFA9134E}"/>
              </a:ext>
            </a:extLst>
          </p:cNvPr>
          <p:cNvSpPr/>
          <p:nvPr/>
        </p:nvSpPr>
        <p:spPr>
          <a:xfrm>
            <a:off x="281243" y="2771370"/>
            <a:ext cx="13414772" cy="199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400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Cities that move in the next 24 months will define the standards for a generation.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AB21E7E7-9164-B9F0-890D-C2BA651D206F}"/>
              </a:ext>
            </a:extLst>
          </p:cNvPr>
          <p:cNvSpPr/>
          <p:nvPr/>
        </p:nvSpPr>
        <p:spPr>
          <a:xfrm>
            <a:off x="971479" y="4363065"/>
            <a:ext cx="2135981" cy="434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4400" b="1">
                <a:latin typeface="Arial" panose="020B0604020202020204" pitchFamily="34" charset="0"/>
                <a:ea typeface="Geist Bold" pitchFamily="34" charset="-122"/>
                <a:cs typeface="Arial" panose="020B0604020202020204" pitchFamily="34" charset="0"/>
              </a:rPr>
              <a:t>68%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4508D64D-9C5D-B086-CE90-E5DA51BB1C2B}"/>
              </a:ext>
            </a:extLst>
          </p:cNvPr>
          <p:cNvSpPr/>
          <p:nvPr/>
        </p:nvSpPr>
        <p:spPr>
          <a:xfrm>
            <a:off x="250172" y="6031778"/>
            <a:ext cx="3301457" cy="3986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400" b="1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of global GDP</a:t>
            </a:r>
            <a:r>
              <a:rPr lang="en-US" sz="1400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 generated by cities. Urban AI is an economic imperative.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F09119FF-2D83-BE30-5785-C23EA67B74D6}"/>
              </a:ext>
            </a:extLst>
          </p:cNvPr>
          <p:cNvSpPr/>
          <p:nvPr/>
        </p:nvSpPr>
        <p:spPr>
          <a:xfrm>
            <a:off x="4701220" y="4413684"/>
            <a:ext cx="2135981" cy="434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4400" b="1">
                <a:latin typeface="Arial" panose="020B0604020202020204" pitchFamily="34" charset="0"/>
                <a:ea typeface="Geist Bold" pitchFamily="34" charset="-122"/>
                <a:cs typeface="Arial" panose="020B0604020202020204" pitchFamily="34" charset="0"/>
              </a:rPr>
              <a:t>2030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5">
            <a:extLst>
              <a:ext uri="{FF2B5EF4-FFF2-40B4-BE49-F238E27FC236}">
                <a16:creationId xmlns:a16="http://schemas.microsoft.com/office/drawing/2014/main" id="{480D6585-4115-BEEF-3DF7-B89EAAC9C156}"/>
              </a:ext>
            </a:extLst>
          </p:cNvPr>
          <p:cNvSpPr/>
          <p:nvPr/>
        </p:nvSpPr>
        <p:spPr>
          <a:xfrm>
            <a:off x="4236826" y="6031778"/>
            <a:ext cx="3410537" cy="3986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600" b="1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UN SDG deadline.</a:t>
            </a:r>
            <a:r>
              <a:rPr lang="en-US" sz="1600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 Cities must dramatically accelerate innovation.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5ABAC80D-C803-01A1-A8DB-587180A30AD7}"/>
              </a:ext>
            </a:extLst>
          </p:cNvPr>
          <p:cNvSpPr/>
          <p:nvPr/>
        </p:nvSpPr>
        <p:spPr>
          <a:xfrm>
            <a:off x="8750337" y="4528787"/>
            <a:ext cx="2135981" cy="434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4400" b="1">
                <a:latin typeface="Arial" panose="020B0604020202020204" pitchFamily="34" charset="0"/>
                <a:ea typeface="Geist Bold" pitchFamily="34" charset="-122"/>
                <a:cs typeface="Arial" panose="020B0604020202020204" pitchFamily="34" charset="0"/>
              </a:rPr>
              <a:t>70%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980A1FAA-D12E-0F38-E35D-09BAA19B5A73}"/>
              </a:ext>
            </a:extLst>
          </p:cNvPr>
          <p:cNvSpPr/>
          <p:nvPr/>
        </p:nvSpPr>
        <p:spPr>
          <a:xfrm>
            <a:off x="7859850" y="6132285"/>
            <a:ext cx="3960500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600" b="1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of humanity</a:t>
            </a:r>
            <a:r>
              <a:rPr lang="en-US" sz="1600">
                <a:latin typeface="Arial" panose="020B0604020202020204" pitchFamily="34" charset="0"/>
                <a:ea typeface="Geist" pitchFamily="34" charset="-122"/>
                <a:cs typeface="Arial" panose="020B0604020202020204" pitchFamily="34" charset="0"/>
              </a:rPr>
              <a:t> will live in cities by 2050. Scale intelligence before demand overwhelms capacity.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3C50673-99D9-2E1F-D8DA-BDC375802BFD}"/>
              </a:ext>
            </a:extLst>
          </p:cNvPr>
          <p:cNvSpPr txBox="1">
            <a:spLocks/>
          </p:cNvSpPr>
          <p:nvPr/>
        </p:nvSpPr>
        <p:spPr>
          <a:xfrm>
            <a:off x="614785" y="313371"/>
            <a:ext cx="5605786" cy="324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9144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12A3D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Initiative on AI and Virtual Worlds – </a:t>
            </a:r>
            <a:r>
              <a:rPr lang="en-GB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Discovering the Citiverse</a:t>
            </a:r>
            <a:endParaRPr lang="en-GB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678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2AA6C-0DB9-4074-80C9-9415AFAF5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F025ADF-FEA6-27F5-7BF1-3D15D09FB4BB}"/>
              </a:ext>
            </a:extLst>
          </p:cNvPr>
          <p:cNvGrpSpPr>
            <a:grpSpLocks noChangeAspect="1"/>
          </p:cNvGrpSpPr>
          <p:nvPr/>
        </p:nvGrpSpPr>
        <p:grpSpPr>
          <a:xfrm>
            <a:off x="1091998" y="2746054"/>
            <a:ext cx="10008004" cy="3798575"/>
            <a:chOff x="1450300" y="2651758"/>
            <a:chExt cx="11991380" cy="45513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23EFEDF-E69C-8512-D139-2C1805E6D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87" t="2332" r="69083" b="1963"/>
            <a:stretch>
              <a:fillRect/>
            </a:stretch>
          </p:blipFill>
          <p:spPr>
            <a:xfrm>
              <a:off x="1450300" y="2651759"/>
              <a:ext cx="3814031" cy="454587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1E5EDC-040D-D444-04DA-7133E87F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4722" t="2629" r="34836" b="2555"/>
            <a:stretch>
              <a:fillRect/>
            </a:stretch>
          </p:blipFill>
          <p:spPr>
            <a:xfrm>
              <a:off x="5538651" y="2651759"/>
              <a:ext cx="3863993" cy="454587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A4F8A2-7669-4825-E1F3-9F649F7AA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9082" t="2036" r="924" b="1963"/>
            <a:stretch>
              <a:fillRect/>
            </a:stretch>
          </p:blipFill>
          <p:spPr>
            <a:xfrm>
              <a:off x="9676964" y="2651758"/>
              <a:ext cx="3764716" cy="4551373"/>
            </a:xfrm>
            <a:prstGeom prst="rect">
              <a:avLst/>
            </a:prstGeom>
          </p:spPr>
        </p:pic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0871064E-D043-9DD6-0F8C-F864228CC8FE}"/>
              </a:ext>
            </a:extLst>
          </p:cNvPr>
          <p:cNvSpPr txBox="1">
            <a:spLocks/>
          </p:cNvSpPr>
          <p:nvPr/>
        </p:nvSpPr>
        <p:spPr>
          <a:xfrm>
            <a:off x="-322373" y="904241"/>
            <a:ext cx="12836746" cy="175432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Global Initiative on AI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Virtual Worlds</a:t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Discovering the Citiverse</a:t>
            </a:r>
            <a:b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growing multistakeholder coalition of 70+ partners</a:t>
            </a:r>
            <a:endParaRPr lang="en-GB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73509A-4C7E-9501-9F89-F8454125F079}"/>
              </a:ext>
            </a:extLst>
          </p:cNvPr>
          <p:cNvSpPr/>
          <p:nvPr/>
        </p:nvSpPr>
        <p:spPr>
          <a:xfrm>
            <a:off x="1656904" y="4251163"/>
            <a:ext cx="1891840" cy="3099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2BD7E46-D2E8-6E0A-6E7C-C708957886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4785" y="313371"/>
            <a:ext cx="5605786" cy="324005"/>
          </a:xfrm>
        </p:spPr>
        <p:txBody>
          <a:bodyPr>
            <a:normAutofit fontScale="85000" lnSpcReduction="1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Global Initiative on AI and Virtual Worlds –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Discovering the Citiverse</a:t>
            </a:r>
          </a:p>
        </p:txBody>
      </p:sp>
      <p:pic>
        <p:nvPicPr>
          <p:cNvPr id="12" name="Image 1" descr="preencoded.png">
            <a:extLst>
              <a:ext uri="{FF2B5EF4-FFF2-40B4-BE49-F238E27FC236}">
                <a16:creationId xmlns:a16="http://schemas.microsoft.com/office/drawing/2014/main" id="{262315E1-36B8-647E-D180-EAB79A239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661" y="134806"/>
            <a:ext cx="967107" cy="96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73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48a573-2223-47b2-bd2f-9564c9505fbe">
      <Terms xmlns="http://schemas.microsoft.com/office/infopath/2007/PartnerControls"/>
    </lcf76f155ced4ddcb4097134ff3c332f>
    <TaxCatchAll xmlns="00c5cc0d-9bcb-4213-bd88-db018d7baca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4E1DE1C0A1944E876F3136DE640CCE" ma:contentTypeVersion="19" ma:contentTypeDescription="Crée un document." ma:contentTypeScope="" ma:versionID="5d30c2216aa47a7b5ee8cc38404b13ad">
  <xsd:schema xmlns:xsd="http://www.w3.org/2001/XMLSchema" xmlns:xs="http://www.w3.org/2001/XMLSchema" xmlns:p="http://schemas.microsoft.com/office/2006/metadata/properties" xmlns:ns2="3248a573-2223-47b2-bd2f-9564c9505fbe" xmlns:ns3="00c5cc0d-9bcb-4213-bd88-db018d7bacac" targetNamespace="http://schemas.microsoft.com/office/2006/metadata/properties" ma:root="true" ma:fieldsID="0f27aca03acd6e9718219970ae62c0a5" ns2:_="" ns3:_="">
    <xsd:import namespace="3248a573-2223-47b2-bd2f-9564c9505fbe"/>
    <xsd:import namespace="00c5cc0d-9bcb-4213-bd88-db018d7bac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8a573-2223-47b2-bd2f-9564c9505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643d1d3c-0f60-42f5-a3d2-0d9bea000a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5cc0d-9bcb-4213-bd88-db018d7baca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70973bc-8cf2-45a8-91ee-a2fd59b23fa0}" ma:internalName="TaxCatchAll" ma:showField="CatchAllData" ma:web="00c5cc0d-9bcb-4213-bd88-db018d7bac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A76CBE-FA92-4D85-9EC6-E5C67B1907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8CDF02-2593-4DF5-A46E-8C9A1C4C5A21}">
  <ds:schemaRefs>
    <ds:schemaRef ds:uri="http://schemas.microsoft.com/office/2006/metadata/properties"/>
    <ds:schemaRef ds:uri="http://schemas.microsoft.com/office/infopath/2007/PartnerControls"/>
    <ds:schemaRef ds:uri="ac5439de-9cc5-4e90-8e70-2953ebc9e111"/>
    <ds:schemaRef ds:uri="679e6f32-35e2-40a7-b746-37bf0ed22ca1"/>
  </ds:schemaRefs>
</ds:datastoreItem>
</file>

<file path=customXml/itemProps3.xml><?xml version="1.0" encoding="utf-8"?>
<ds:datastoreItem xmlns:ds="http://schemas.openxmlformats.org/officeDocument/2006/customXml" ds:itemID="{22E03D9D-0DF1-4DE3-8EB7-AEA23891305B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984</Words>
  <Application>Microsoft Office PowerPoint</Application>
  <PresentationFormat>Laajakuva</PresentationFormat>
  <Paragraphs>106</Paragraphs>
  <Slides>12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Yang, Bohan</dc:creator>
  <cp:lastModifiedBy>Rantanen Teppo T</cp:lastModifiedBy>
  <cp:revision>3</cp:revision>
  <dcterms:created xsi:type="dcterms:W3CDTF">2026-04-27T15:24:04Z</dcterms:created>
  <dcterms:modified xsi:type="dcterms:W3CDTF">2026-06-13T06:39:59Z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0x010100B04E1DE1C0A1944E876F3136DE640CCE</vt:lpwstr>
  </property>
  <property fmtid="{D5CDD505-2E9C-101B-9397-08002B2CF9AE}" pid="3" name="MediaServiceImageTags">
    <vt:lpwstr/>
  </property>
</Properties>
</file>