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4"/>
    <p:sldMasterId id="2147483722" r:id="rId5"/>
    <p:sldMasterId id="2147483739" r:id="rId6"/>
  </p:sldMasterIdLst>
  <p:notesMasterIdLst>
    <p:notesMasterId r:id="rId21"/>
  </p:notesMasterIdLst>
  <p:handoutMasterIdLst>
    <p:handoutMasterId r:id="rId22"/>
  </p:handoutMasterIdLst>
  <p:sldIdLst>
    <p:sldId id="2728" r:id="rId7"/>
    <p:sldId id="2727" r:id="rId8"/>
    <p:sldId id="2729" r:id="rId9"/>
    <p:sldId id="2731" r:id="rId10"/>
    <p:sldId id="2738" r:id="rId11"/>
    <p:sldId id="2739" r:id="rId12"/>
    <p:sldId id="2732" r:id="rId13"/>
    <p:sldId id="2740" r:id="rId14"/>
    <p:sldId id="2743" r:id="rId15"/>
    <p:sldId id="2742" r:id="rId16"/>
    <p:sldId id="2741" r:id="rId17"/>
    <p:sldId id="2744" r:id="rId18"/>
    <p:sldId id="2746" r:id="rId19"/>
    <p:sldId id="26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8D3C25-3E44-9A32-E151-1AA965D86CCF}" name="Bueti, Maria Cristina" initials="MB" userId="S::cristina.bueti@itu.int::588e8681-5ca4-4ffa-b6a0-fd90153878ab" providerId="AD"/>
  <p188:author id="{CD9EB9CA-2213-AAE9-0966-2E8D6CD9C47E}" name="unknown" initials="unknown" userId="unknown" providerId="None"/>
  <p188:author id="{B6BD32FE-D9E2-0060-4206-9BE78466D1B6}" name="Yang, Bohan" initials="BY" userId="S::bohan.yang@itu.int::d41b7f63-09a1-421a-928f-498263e336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DC"/>
    <a:srgbClr val="A6BCCE"/>
    <a:srgbClr val="0B9E9E"/>
    <a:srgbClr val="FF9900"/>
    <a:srgbClr val="E65100"/>
    <a:srgbClr val="4A148C"/>
    <a:srgbClr val="FFFFAB"/>
    <a:srgbClr val="FFFF66"/>
    <a:srgbClr val="FFFF99"/>
    <a:srgbClr val="42A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Zhang" userId="8650b9c0fb5e47b5" providerId="LiveId" clId="{03817DA4-C3EB-41D1-8146-B0FB79C10E6B}"/>
    <pc:docChg chg="modSld delMainMaster">
      <pc:chgData name="Christina Zhang" userId="8650b9c0fb5e47b5" providerId="LiveId" clId="{03817DA4-C3EB-41D1-8146-B0FB79C10E6B}" dt="2026-06-15T11:42:25.947" v="175" actId="20577"/>
      <pc:docMkLst>
        <pc:docMk/>
      </pc:docMkLst>
      <pc:sldChg chg="modSp mod">
        <pc:chgData name="Christina Zhang" userId="8650b9c0fb5e47b5" providerId="LiveId" clId="{03817DA4-C3EB-41D1-8146-B0FB79C10E6B}" dt="2026-06-15T11:42:25.947" v="175" actId="20577"/>
        <pc:sldMkLst>
          <pc:docMk/>
          <pc:sldMk cId="1836203980" sldId="2728"/>
        </pc:sldMkLst>
        <pc:spChg chg="mod">
          <ac:chgData name="Christina Zhang" userId="8650b9c0fb5e47b5" providerId="LiveId" clId="{03817DA4-C3EB-41D1-8146-B0FB79C10E6B}" dt="2026-06-15T11:42:25.947" v="175" actId="20577"/>
          <ac:spMkLst>
            <pc:docMk/>
            <pc:sldMk cId="1836203980" sldId="2728"/>
            <ac:spMk id="4" creationId="{AAEB4615-51E1-5909-3F52-73AE0870D63C}"/>
          </ac:spMkLst>
        </pc:spChg>
        <pc:spChg chg="mod">
          <ac:chgData name="Christina Zhang" userId="8650b9c0fb5e47b5" providerId="LiveId" clId="{03817DA4-C3EB-41D1-8146-B0FB79C10E6B}" dt="2026-06-15T11:42:20.087" v="171" actId="6549"/>
          <ac:spMkLst>
            <pc:docMk/>
            <pc:sldMk cId="1836203980" sldId="2728"/>
            <ac:spMk id="43" creationId="{47AD55D4-55FE-5CD6-0154-32F0302C5FD6}"/>
          </ac:spMkLst>
        </pc:spChg>
      </pc:sldChg>
      <pc:sldMasterChg chg="del delSldLayout">
        <pc:chgData name="Christina Zhang" userId="8650b9c0fb5e47b5" providerId="LiveId" clId="{03817DA4-C3EB-41D1-8146-B0FB79C10E6B}" dt="2026-06-15T11:42:04.938" v="46"/>
        <pc:sldMasterMkLst>
          <pc:docMk/>
          <pc:sldMasterMk cId="157613210" sldId="2147483713"/>
        </pc:sldMasterMkLst>
        <pc:sldLayoutChg chg="del">
          <pc:chgData name="Christina Zhang" userId="8650b9c0fb5e47b5" providerId="LiveId" clId="{03817DA4-C3EB-41D1-8146-B0FB79C10E6B}" dt="2026-06-15T11:42:04.938" v="46"/>
          <pc:sldLayoutMkLst>
            <pc:docMk/>
            <pc:sldMasterMk cId="157613210" sldId="2147483713"/>
            <pc:sldLayoutMk cId="1987959152" sldId="2147483714"/>
          </pc:sldLayoutMkLst>
        </pc:sldLayoutChg>
        <pc:sldLayoutChg chg="del">
          <pc:chgData name="Christina Zhang" userId="8650b9c0fb5e47b5" providerId="LiveId" clId="{03817DA4-C3EB-41D1-8146-B0FB79C10E6B}" dt="2026-06-15T11:42:04.938" v="46"/>
          <pc:sldLayoutMkLst>
            <pc:docMk/>
            <pc:sldMasterMk cId="157613210" sldId="2147483713"/>
            <pc:sldLayoutMk cId="106831931" sldId="2147483715"/>
          </pc:sldLayoutMkLst>
        </pc:sldLayoutChg>
      </pc:sldMasterChg>
      <pc:sldMasterChg chg="del delSldLayout">
        <pc:chgData name="Christina Zhang" userId="8650b9c0fb5e47b5" providerId="LiveId" clId="{03817DA4-C3EB-41D1-8146-B0FB79C10E6B}" dt="2026-06-15T11:42:04.938" v="46"/>
        <pc:sldMasterMkLst>
          <pc:docMk/>
          <pc:sldMasterMk cId="3626532057" sldId="2147483732"/>
        </pc:sldMasterMkLst>
        <pc:sldLayoutChg chg="del">
          <pc:chgData name="Christina Zhang" userId="8650b9c0fb5e47b5" providerId="LiveId" clId="{03817DA4-C3EB-41D1-8146-B0FB79C10E6B}" dt="2026-06-15T11:42:04.938" v="46"/>
          <pc:sldLayoutMkLst>
            <pc:docMk/>
            <pc:sldMasterMk cId="3626532057" sldId="2147483732"/>
            <pc:sldLayoutMk cId="3184136060" sldId="2147483733"/>
          </pc:sldLayoutMkLst>
        </pc:sldLayoutChg>
        <pc:sldLayoutChg chg="del">
          <pc:chgData name="Christina Zhang" userId="8650b9c0fb5e47b5" providerId="LiveId" clId="{03817DA4-C3EB-41D1-8146-B0FB79C10E6B}" dt="2026-06-15T11:42:04.938" v="46"/>
          <pc:sldLayoutMkLst>
            <pc:docMk/>
            <pc:sldMasterMk cId="3626532057" sldId="2147483732"/>
            <pc:sldLayoutMk cId="1365056799" sldId="2147483734"/>
          </pc:sldLayoutMkLst>
        </pc:sldLayoutChg>
        <pc:sldLayoutChg chg="del">
          <pc:chgData name="Christina Zhang" userId="8650b9c0fb5e47b5" providerId="LiveId" clId="{03817DA4-C3EB-41D1-8146-B0FB79C10E6B}" dt="2026-06-15T11:42:04.938" v="46"/>
          <pc:sldLayoutMkLst>
            <pc:docMk/>
            <pc:sldMasterMk cId="3626532057" sldId="2147483732"/>
            <pc:sldLayoutMk cId="2666943347" sldId="2147483735"/>
          </pc:sldLayoutMkLst>
        </pc:sldLayoutChg>
      </pc:sldMasterChg>
      <pc:sldMasterChg chg="del delSldLayout">
        <pc:chgData name="Christina Zhang" userId="8650b9c0fb5e47b5" providerId="LiveId" clId="{03817DA4-C3EB-41D1-8146-B0FB79C10E6B}" dt="2026-06-15T11:42:04.938" v="46"/>
        <pc:sldMasterMkLst>
          <pc:docMk/>
          <pc:sldMasterMk cId="1191632621" sldId="2147483736"/>
        </pc:sldMasterMkLst>
        <pc:sldLayoutChg chg="del">
          <pc:chgData name="Christina Zhang" userId="8650b9c0fb5e47b5" providerId="LiveId" clId="{03817DA4-C3EB-41D1-8146-B0FB79C10E6B}" dt="2026-06-15T11:42:04.938" v="46"/>
          <pc:sldLayoutMkLst>
            <pc:docMk/>
            <pc:sldMasterMk cId="1191632621" sldId="2147483736"/>
            <pc:sldLayoutMk cId="448764465" sldId="2147483737"/>
          </pc:sldLayoutMkLst>
        </pc:sldLayoutChg>
        <pc:sldLayoutChg chg="del">
          <pc:chgData name="Christina Zhang" userId="8650b9c0fb5e47b5" providerId="LiveId" clId="{03817DA4-C3EB-41D1-8146-B0FB79C10E6B}" dt="2026-06-15T11:42:04.938" v="46"/>
          <pc:sldLayoutMkLst>
            <pc:docMk/>
            <pc:sldMasterMk cId="1191632621" sldId="2147483736"/>
            <pc:sldLayoutMk cId="615075787" sldId="214748373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venir Nxt2 W1G" panose="020B0503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>
                <a:latin typeface="Avenir Nxt2 W1G" panose="020B0503020202020204" pitchFamily="34" charset="0"/>
              </a:rPr>
              <a:t>6/15/2026</a:t>
            </a:fld>
            <a:endParaRPr lang="en-US">
              <a:latin typeface="Avenir Nxt2 W1G" panose="020B0503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venir Nxt2 W1G" panose="020B05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>
                <a:latin typeface="Avenir Nxt2 W1G" panose="020B0503020202020204" pitchFamily="34" charset="0"/>
              </a:rPr>
              <a:t>‹#›</a:t>
            </a:fld>
            <a:endParaRPr lang="en-US">
              <a:latin typeface="Avenir Nxt2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xt2 W1G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xt2 W1G" panose="020B0503020202020204" pitchFamily="34" charset="0"/>
              </a:defRPr>
            </a:lvl1pPr>
          </a:lstStyle>
          <a:p>
            <a:fld id="{14F008D2-43B4-45EB-8E80-36DCF9CD046D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xt2 W1G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xt2 W1G" panose="020B0503020202020204" pitchFamily="34" charset="0"/>
              </a:defRPr>
            </a:lvl1pPr>
          </a:lstStyle>
          <a:p>
            <a:fld id="{46A8591F-50F3-4C40-9DA2-D793276CC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xt2 W1G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xt2 W1G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xt2 W1G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xt2 W1G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xt2 W1G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8591F-50F3-4C40-9DA2-D793276CC0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6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Donec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vel,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/>
              <a:t>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2360" y="1994344"/>
            <a:ext cx="4393315" cy="4125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81243" y="1994343"/>
            <a:ext cx="4393316" cy="41261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1" y="1269489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362785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Page Number_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02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10624088" y="6323308"/>
            <a:ext cx="1675861" cy="534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Nxt2 W1G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 blue bg)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9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rgbClr val="12A3D8"/>
                </a:solidFill>
              </a:defRPr>
            </a:lvl1pPr>
          </a:lstStyle>
          <a:p>
            <a:pPr lvl="0"/>
            <a:r>
              <a:rPr lang="en-US"/>
              <a:t>itu.int/metaverse/virtual-worlds/</a:t>
            </a:r>
          </a:p>
        </p:txBody>
      </p:sp>
    </p:spTree>
    <p:extLst>
      <p:ext uri="{BB962C8B-B14F-4D97-AF65-F5344CB8AC3E}">
        <p14:creationId xmlns:p14="http://schemas.microsoft.com/office/powerpoint/2010/main" val="3452459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: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>
                <a:latin typeface="Avenir Nxt2 W1G" panose="020B0503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>
                <a:latin typeface="Avenir Nxt2 W1G" panose="020B0503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>
                <a:latin typeface="Avenir Nxt2 W1G" panose="020B0503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>
              <a:solidFill>
                <a:schemeClr val="bg2">
                  <a:lumMod val="25000"/>
                </a:schemeClr>
              </a:solidFill>
              <a:latin typeface="Adelle CYR" panose="02000503060000020004" pitchFamily="50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>
                <a:latin typeface="Avenir Nxt2 W1G" panose="020B05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accent2"/>
                </a:solidFill>
                <a:latin typeface="Adelle CYR" panose="02000503060000020004" pitchFamily="50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prstGeom prst="rect">
            <a:avLst/>
          </a:prstGeom>
          <a:solidFill>
            <a:srgbClr val="F5FAFC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venir Nxt2 W1G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6173" y="2277900"/>
            <a:ext cx="4275948" cy="39368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				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73" y="1270389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349F9F-0082-16DF-5E31-B6E926D57BAF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0EDAE3-6D77-59BD-FF37-E9D753D8BC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275948" cy="308803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6770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27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venir Nxt2 W1G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27" y="1258101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2126" y="2245766"/>
            <a:ext cx="5018229" cy="3920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303572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venir Nxt2 W1G" panose="020B0503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707" y="1258101"/>
            <a:ext cx="6000749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4696" y="2245958"/>
            <a:ext cx="6000749" cy="3820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456A32A-0701-DA57-73A9-8E232DC7D816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F35BE5-F775-1083-2D03-B481187FF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570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Blu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164" y="1258101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 to this example slide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381111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1111" y="313371"/>
            <a:ext cx="4554538" cy="308803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97163" y="2245766"/>
            <a:ext cx="5018229" cy="3920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AFA94-F296-313F-FBDB-6DFA3B536DBA}"/>
              </a:ext>
            </a:extLst>
          </p:cNvPr>
          <p:cNvSpPr/>
          <p:nvPr userDrawn="1"/>
        </p:nvSpPr>
        <p:spPr>
          <a:xfrm>
            <a:off x="0" y="0"/>
            <a:ext cx="6095998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>
              <a:latin typeface="Avenir Nxt2 W1G" panose="020B0503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11D37-3C69-559D-22A9-790719AA13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159530"/>
            <a:ext cx="4389438" cy="2179637"/>
          </a:xfrm>
          <a:prstGeom prst="rect">
            <a:avLst/>
          </a:prstGeom>
        </p:spPr>
        <p:txBody>
          <a:bodyPr anchor="ctr"/>
          <a:lstStyle>
            <a:lvl1pPr marL="91440" indent="0">
              <a:buNone/>
              <a:defRPr sz="3200"/>
            </a:lvl1pPr>
          </a:lstStyle>
          <a:p>
            <a:pPr lvl="0"/>
            <a:r>
              <a:rPr lang="en-US"/>
              <a:t>Insert call out text here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80922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D2EAAE-CF97-5EA0-05A9-D44216E93D57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CBB9220-06B0-1216-B453-6A95C0865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AF9ADD-9F98-137E-64B5-09586345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7" y="1267337"/>
            <a:ext cx="906122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0112A-836A-BE46-6382-D637764230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255" y="1995553"/>
            <a:ext cx="9082087" cy="37798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7716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ge Number_Two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567" y="1996096"/>
            <a:ext cx="9051730" cy="2566666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ts val="2400"/>
              </a:lnSpc>
              <a:buFontTx/>
              <a:buNone/>
              <a:defRPr sz="1800" spc="20" baseline="0"/>
            </a:lvl1pPr>
            <a:lvl2pPr marL="457200" indent="0">
              <a:buFontTx/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quam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</a:p>
          <a:p>
            <a:pPr lvl="0"/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Donec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vel,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Donec quam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567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91440" indent="0">
              <a:buNone/>
              <a:defRPr lang="en-US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292952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orient="horz" pos="346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ABCAB-1B02-4C7B-89B1-A5BB0E479D06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>
                <a:solidFill>
                  <a:schemeClr val="accent2"/>
                </a:solidFill>
                <a:latin typeface="Avenir Nxt2 W1G" panose="020B0503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62A7B-D8AC-460A-9C3E-1872390023D8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  <a:latin typeface="Avenir Nxt2 W1G" panose="020B0503020202020204" pitchFamily="34" charset="0"/>
              </a:rPr>
              <a:t>‹#›</a:t>
            </a:fld>
            <a:endParaRPr lang="en-US" sz="1300">
              <a:solidFill>
                <a:schemeClr val="tx1"/>
              </a:solidFill>
              <a:latin typeface="Avenir Nxt2 W1G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venir Nxt2 W1G" panose="020B0503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70450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00E1E-D04F-9864-57F1-1F1BADAA2CAC}"/>
              </a:ext>
            </a:extLst>
          </p:cNvPr>
          <p:cNvSpPr txBox="1"/>
          <p:nvPr userDrawn="1"/>
        </p:nvSpPr>
        <p:spPr>
          <a:xfrm>
            <a:off x="9441170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>
                <a:solidFill>
                  <a:schemeClr val="accent2"/>
                </a:solidFill>
                <a:latin typeface="Avenir Nxt2 W1G" panose="020B0503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0E566-5E52-A699-825B-26D01E35F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625" y="18617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380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25" r:id="rId5"/>
    <p:sldLayoutId id="2147483723" r:id="rId6"/>
    <p:sldLayoutId id="2147483724" r:id="rId7"/>
    <p:sldLayoutId id="214748373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venir Nxt2 W1G" panose="020B0503020202020204" pitchFamily="34" charset="0"/>
          <a:ea typeface="+mj-ea"/>
          <a:cs typeface="Arial" panose="020B0604020202020204" pitchFamily="34" charset="0"/>
        </a:defRPr>
      </a:lvl1pPr>
    </p:titleStyle>
    <p:bodyStyle>
      <a:lvl1pPr marL="377190" indent="-28575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None/>
        <a:defRPr sz="1800" kern="1200" spc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2pPr>
      <a:lvl3pPr marL="1291590" indent="-28575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3pPr>
      <a:lvl4pPr marL="1748790" indent="-28575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venir Nxt2 W1G" panose="020B05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63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4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g object 16">
            <a:extLst>
              <a:ext uri="{FF2B5EF4-FFF2-40B4-BE49-F238E27FC236}">
                <a16:creationId xmlns:a16="http://schemas.microsoft.com/office/drawing/2014/main" id="{E5DC3A7D-ED99-1DEB-39AE-D0BE5E6C0317}"/>
              </a:ext>
            </a:extLst>
          </p:cNvPr>
          <p:cNvPicPr/>
          <p:nvPr/>
        </p:nvPicPr>
        <p:blipFill>
          <a:blip r:embed="rId3" cstate="print"/>
          <a:srcRect t="1814"/>
          <a:stretch/>
        </p:blipFill>
        <p:spPr>
          <a:xfrm>
            <a:off x="-19876" y="-158162"/>
            <a:ext cx="12231754" cy="5836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393782B-E5DF-006E-1A7F-B4C2AA456F23}"/>
              </a:ext>
            </a:extLst>
          </p:cNvPr>
          <p:cNvSpPr/>
          <p:nvPr/>
        </p:nvSpPr>
        <p:spPr>
          <a:xfrm>
            <a:off x="-19878" y="-158162"/>
            <a:ext cx="12231754" cy="583666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0"/>
                  <a:alpha val="0"/>
                </a:schemeClr>
              </a:gs>
              <a:gs pos="12000">
                <a:schemeClr val="bg1">
                  <a:lumMod val="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ea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3FD766E6-3031-019E-BC6C-F0BB739A2B6B}"/>
              </a:ext>
            </a:extLst>
          </p:cNvPr>
          <p:cNvSpPr txBox="1">
            <a:spLocks/>
          </p:cNvSpPr>
          <p:nvPr/>
        </p:nvSpPr>
        <p:spPr>
          <a:xfrm>
            <a:off x="391908" y="2902413"/>
            <a:ext cx="10968518" cy="1379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400">
                <a:solidFill>
                  <a:schemeClr val="bg1"/>
                </a:solidFill>
                <a:latin typeface="+mn-lt"/>
                <a:ea typeface="+mn-ea"/>
              </a:rPr>
              <a:t>City Leader’s Field Guide: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400">
                <a:solidFill>
                  <a:schemeClr val="bg1"/>
                </a:solidFill>
                <a:latin typeface="+mn-lt"/>
                <a:ea typeface="+mn-ea"/>
              </a:rPr>
              <a:t>Preparing for the AI-Enabled Citiverse 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47AD55D4-55FE-5CD6-0154-32F0302C5FD6}"/>
              </a:ext>
            </a:extLst>
          </p:cNvPr>
          <p:cNvSpPr txBox="1"/>
          <p:nvPr/>
        </p:nvSpPr>
        <p:spPr>
          <a:xfrm>
            <a:off x="1216354" y="5834697"/>
            <a:ext cx="9913642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b="1" spc="-75" dirty="0">
                <a:latin typeface="+mn-ea"/>
                <a:cs typeface="Avenir Nxt2 W1G"/>
              </a:rPr>
              <a:t>Dr Christina Yan Zhang, Leader, Track 5, Evaluation and Assessment Framework </a:t>
            </a:r>
            <a:endParaRPr lang="en-GB" sz="2000" dirty="0">
              <a:latin typeface="+mn-ea"/>
              <a:cs typeface="Avenir Nxt2 W1G"/>
            </a:endParaRPr>
          </a:p>
        </p:txBody>
      </p:sp>
      <p:pic>
        <p:nvPicPr>
          <p:cNvPr id="44" name="Picture 4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BDD4F9DA-AB5E-F404-ACA6-00FE323A4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41914" r="88662" b="46774"/>
          <a:stretch/>
        </p:blipFill>
        <p:spPr>
          <a:xfrm>
            <a:off x="133884" y="5749411"/>
            <a:ext cx="1044282" cy="1072731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EAD2595A-0EAF-92BA-CFE9-9221857D7F69}"/>
              </a:ext>
            </a:extLst>
          </p:cNvPr>
          <p:cNvSpPr txBox="1">
            <a:spLocks/>
          </p:cNvSpPr>
          <p:nvPr/>
        </p:nvSpPr>
        <p:spPr>
          <a:xfrm>
            <a:off x="391908" y="4830391"/>
            <a:ext cx="10418332" cy="4418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i="1">
                <a:latin typeface="+mn-lt"/>
                <a:ea typeface="+mn-ea"/>
                <a:cs typeface="Varela Round"/>
              </a:rPr>
              <a:t>The Practical Readiness Assessment for Mayors, Ministers, and Senior City Decision-Makers</a:t>
            </a:r>
            <a:endParaRPr lang="de-DE" sz="2200" i="1">
              <a:latin typeface="+mn-lt"/>
              <a:ea typeface="+mn-ea"/>
              <a:cs typeface="Varela Round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80E5C5-6D35-81EE-5AB3-CE5BAF3F39D7}"/>
              </a:ext>
            </a:extLst>
          </p:cNvPr>
          <p:cNvCxnSpPr>
            <a:cxnSpLocks/>
          </p:cNvCxnSpPr>
          <p:nvPr/>
        </p:nvCxnSpPr>
        <p:spPr>
          <a:xfrm>
            <a:off x="480477" y="4424134"/>
            <a:ext cx="602012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AAEB4615-51E1-5909-3F52-73AE0870D63C}"/>
              </a:ext>
            </a:extLst>
          </p:cNvPr>
          <p:cNvSpPr txBox="1">
            <a:spLocks/>
          </p:cNvSpPr>
          <p:nvPr/>
        </p:nvSpPr>
        <p:spPr>
          <a:xfrm>
            <a:off x="1178166" y="6465639"/>
            <a:ext cx="4586648" cy="2980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+mn-ea"/>
                <a:ea typeface="+mn-ea"/>
              </a:rPr>
              <a:t>15 June 2026</a:t>
            </a:r>
          </a:p>
        </p:txBody>
      </p:sp>
      <p:sp>
        <p:nvSpPr>
          <p:cNvPr id="6" name="object 27">
            <a:extLst>
              <a:ext uri="{FF2B5EF4-FFF2-40B4-BE49-F238E27FC236}">
                <a16:creationId xmlns:a16="http://schemas.microsoft.com/office/drawing/2014/main" id="{3047BB76-3C83-CF50-F590-08B3450A72FE}"/>
              </a:ext>
            </a:extLst>
          </p:cNvPr>
          <p:cNvSpPr txBox="1"/>
          <p:nvPr/>
        </p:nvSpPr>
        <p:spPr>
          <a:xfrm>
            <a:off x="767827" y="177468"/>
            <a:ext cx="9232265" cy="50154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7620">
              <a:lnSpc>
                <a:spcPts val="4000"/>
              </a:lnSpc>
              <a:spcBef>
                <a:spcPts val="365"/>
              </a:spcBef>
            </a:pPr>
            <a:r>
              <a:rPr sz="2400" b="1" spc="-135">
                <a:solidFill>
                  <a:srgbClr val="FFFFFF"/>
                </a:solidFill>
                <a:cs typeface="Avenir Nxt2 W1G Demi"/>
              </a:rPr>
              <a:t>Global</a:t>
            </a:r>
            <a:r>
              <a:rPr sz="2400" b="1" spc="-215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spc="-140">
                <a:solidFill>
                  <a:srgbClr val="FFFFFF"/>
                </a:solidFill>
                <a:cs typeface="Avenir Nxt2 W1G Demi"/>
              </a:rPr>
              <a:t>Initiative</a:t>
            </a:r>
            <a:r>
              <a:rPr sz="2400" b="1" spc="-215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spc="-100">
                <a:solidFill>
                  <a:srgbClr val="FFFFFF"/>
                </a:solidFill>
                <a:cs typeface="Avenir Nxt2 W1G Demi"/>
              </a:rPr>
              <a:t>on</a:t>
            </a:r>
            <a:r>
              <a:rPr sz="2400" b="1" spc="-305">
                <a:solidFill>
                  <a:srgbClr val="FFFFFF"/>
                </a:solidFill>
                <a:cs typeface="Avenir Nxt2 W1G Demi"/>
              </a:rPr>
              <a:t> </a:t>
            </a:r>
            <a:r>
              <a:rPr lang="en-US" sz="2400" b="1" spc="-305">
                <a:solidFill>
                  <a:srgbClr val="FFFFFF"/>
                </a:solidFill>
                <a:cs typeface="Avenir Nxt2 W1G Demi"/>
              </a:rPr>
              <a:t>AI  and  </a:t>
            </a:r>
            <a:r>
              <a:rPr sz="2400" b="1" spc="-155">
                <a:solidFill>
                  <a:srgbClr val="FFFFFF"/>
                </a:solidFill>
                <a:cs typeface="Avenir Nxt2 W1G Demi"/>
              </a:rPr>
              <a:t>Virtual</a:t>
            </a:r>
            <a:r>
              <a:rPr sz="2400" b="1" spc="-275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spc="-80">
                <a:solidFill>
                  <a:srgbClr val="FFFFFF"/>
                </a:solidFill>
                <a:cs typeface="Avenir Nxt2 W1G Demi"/>
              </a:rPr>
              <a:t>Worlds</a:t>
            </a:r>
            <a:r>
              <a:rPr lang="en-US" sz="2400" b="1" spc="-80">
                <a:solidFill>
                  <a:srgbClr val="FFFFFF"/>
                </a:solidFill>
                <a:cs typeface="Avenir Nxt2 W1G Demi"/>
              </a:rPr>
              <a:t> - </a:t>
            </a:r>
            <a:r>
              <a:rPr sz="2400" b="1" i="1" spc="-140">
                <a:solidFill>
                  <a:srgbClr val="FFFFFF"/>
                </a:solidFill>
                <a:cs typeface="Avenir Nxt2 W1G Demi"/>
              </a:rPr>
              <a:t>Discovering</a:t>
            </a:r>
            <a:r>
              <a:rPr sz="2400" b="1" i="1" spc="-235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i="1" spc="-114">
                <a:solidFill>
                  <a:srgbClr val="FFFFFF"/>
                </a:solidFill>
                <a:cs typeface="Avenir Nxt2 W1G Demi"/>
              </a:rPr>
              <a:t>the</a:t>
            </a:r>
            <a:r>
              <a:rPr sz="2400" b="1" i="1" spc="-229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i="1" spc="-10" err="1">
                <a:solidFill>
                  <a:srgbClr val="FFFFFF"/>
                </a:solidFill>
                <a:cs typeface="Avenir Nxt2 W1G Demi"/>
              </a:rPr>
              <a:t>Citiverse</a:t>
            </a:r>
            <a:endParaRPr sz="2400" i="1">
              <a:cs typeface="Avenir Nxt2 W1G Demi"/>
            </a:endParaRPr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2E3BEDE6-9035-2D54-161B-3172EC4CE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8184" y="5801241"/>
            <a:ext cx="967107" cy="9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9BC28-FA3C-9B92-D06A-DD837758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4">
            <a:extLst>
              <a:ext uri="{FF2B5EF4-FFF2-40B4-BE49-F238E27FC236}">
                <a16:creationId xmlns:a16="http://schemas.microsoft.com/office/drawing/2014/main" id="{53BBDEB1-616E-F78D-A18B-397B2E8AB031}"/>
              </a:ext>
            </a:extLst>
          </p:cNvPr>
          <p:cNvSpPr/>
          <p:nvPr/>
        </p:nvSpPr>
        <p:spPr>
          <a:xfrm>
            <a:off x="497840" y="818388"/>
            <a:ext cx="910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GB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Review Schedule &amp; Go/No-Go Decisions</a:t>
            </a:r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7F388C4A-A700-4D27-A98C-2610F223B142}"/>
              </a:ext>
            </a:extLst>
          </p:cNvPr>
          <p:cNvSpPr/>
          <p:nvPr/>
        </p:nvSpPr>
        <p:spPr>
          <a:xfrm>
            <a:off x="614785" y="1386694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0C965CA6-FF45-D051-EA36-2E6F48D30424}"/>
              </a:ext>
            </a:extLst>
          </p:cNvPr>
          <p:cNvSpPr/>
          <p:nvPr/>
        </p:nvSpPr>
        <p:spPr>
          <a:xfrm>
            <a:off x="614785" y="1584961"/>
            <a:ext cx="10559557" cy="1147261"/>
          </a:xfrm>
          <a:prstGeom prst="rect">
            <a:avLst/>
          </a:prstGeom>
          <a:solidFill>
            <a:srgbClr val="FFFFFF"/>
          </a:solidFill>
          <a:ln w="12700">
            <a:solidFill>
              <a:srgbClr val="D4E3EE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 sz="320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856273FF-E1D5-0826-44E7-94124C98EB46}"/>
              </a:ext>
            </a:extLst>
          </p:cNvPr>
          <p:cNvSpPr/>
          <p:nvPr/>
        </p:nvSpPr>
        <p:spPr>
          <a:xfrm>
            <a:off x="614785" y="1584961"/>
            <a:ext cx="67689" cy="1147261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  <a:prstDash val="solid"/>
          </a:ln>
        </p:spPr>
        <p:txBody>
          <a:bodyPr/>
          <a:lstStyle/>
          <a:p>
            <a:endParaRPr lang="en-GB" sz="320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58A8811B-C9CE-ACD0-3912-80CCE421F9C3}"/>
              </a:ext>
            </a:extLst>
          </p:cNvPr>
          <p:cNvSpPr/>
          <p:nvPr/>
        </p:nvSpPr>
        <p:spPr>
          <a:xfrm>
            <a:off x="840417" y="1896516"/>
            <a:ext cx="564079" cy="521482"/>
          </a:xfrm>
          <a:prstGeom prst="rect">
            <a:avLst/>
          </a:prstGeom>
          <a:solidFill>
            <a:srgbClr val="0070C0"/>
          </a:solidFill>
          <a:ln w="12700">
            <a:solidFill>
              <a:srgbClr val="0070C0"/>
            </a:solidFill>
            <a:prstDash val="solid"/>
          </a:ln>
        </p:spPr>
        <p:txBody>
          <a:bodyPr/>
          <a:lstStyle/>
          <a:p>
            <a:endParaRPr lang="en-GB" sz="320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6648B6D0-6D42-DC32-9610-13D0D202573A}"/>
              </a:ext>
            </a:extLst>
          </p:cNvPr>
          <p:cNvSpPr/>
          <p:nvPr/>
        </p:nvSpPr>
        <p:spPr>
          <a:xfrm>
            <a:off x="840417" y="1884713"/>
            <a:ext cx="564079" cy="5214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01</a:t>
            </a:r>
            <a:endParaRPr lang="en-US" sz="240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0272E1D5-3906-BEDD-F82B-320B761AC309}"/>
              </a:ext>
            </a:extLst>
          </p:cNvPr>
          <p:cNvSpPr/>
          <p:nvPr/>
        </p:nvSpPr>
        <p:spPr>
          <a:xfrm>
            <a:off x="1814633" y="1749729"/>
            <a:ext cx="2707579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>
                <a:solidFill>
                  <a:srgbClr val="0070C0"/>
                </a:solidFill>
              </a:rPr>
              <a:t>30 Days</a:t>
            </a: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13BADEB8-26F4-DC11-9358-3B2DF76570FF}"/>
              </a:ext>
            </a:extLst>
          </p:cNvPr>
          <p:cNvSpPr/>
          <p:nvPr/>
        </p:nvSpPr>
        <p:spPr>
          <a:xfrm>
            <a:off x="1756133" y="2297915"/>
            <a:ext cx="3413190" cy="2078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GB" sz="1400" i="1">
                <a:solidFill>
                  <a:srgbClr val="1C2D3E"/>
                </a:solidFill>
                <a:ea typeface="Georgia" pitchFamily="34" charset="-122"/>
                <a:cs typeface="Georgia" pitchFamily="34" charset="-120"/>
              </a:rPr>
              <a:t>Progress on Action Plan items 1–5. Coalition status. Any blockers identified.</a:t>
            </a:r>
            <a:endParaRPr lang="en-US" sz="140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097D380F-F16A-5548-3D57-0A6149973453}"/>
              </a:ext>
            </a:extLst>
          </p:cNvPr>
          <p:cNvSpPr/>
          <p:nvPr/>
        </p:nvSpPr>
        <p:spPr>
          <a:xfrm>
            <a:off x="5443300" y="1772695"/>
            <a:ext cx="5640789" cy="782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GB" i="1">
                <a:solidFill>
                  <a:srgbClr val="8BA8BF"/>
                </a:solidFill>
              </a:rPr>
              <a:t>Are all five actions in motion? </a:t>
            </a:r>
          </a:p>
          <a:p>
            <a:pPr marL="0" indent="0">
              <a:buNone/>
            </a:pPr>
            <a:r>
              <a:rPr lang="en-GB" i="1">
                <a:solidFill>
                  <a:srgbClr val="8BA8BF"/>
                </a:solidFill>
              </a:rPr>
              <a:t>Has political commitment been confirmed in writing?</a:t>
            </a:r>
            <a:endParaRPr lang="en-US" i="1">
              <a:solidFill>
                <a:srgbClr val="8BA8BF"/>
              </a:solidFill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3485C60C-7079-8252-E715-CE325B1C1EB1}"/>
              </a:ext>
            </a:extLst>
          </p:cNvPr>
          <p:cNvSpPr/>
          <p:nvPr/>
        </p:nvSpPr>
        <p:spPr>
          <a:xfrm>
            <a:off x="614785" y="2888667"/>
            <a:ext cx="10559557" cy="1147261"/>
          </a:xfrm>
          <a:prstGeom prst="rect">
            <a:avLst/>
          </a:prstGeom>
          <a:solidFill>
            <a:srgbClr val="FFFFFF"/>
          </a:solidFill>
          <a:ln w="12700">
            <a:solidFill>
              <a:srgbClr val="D4E3EE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 sz="320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50353D28-803F-8360-97E7-2C48A5D8801B}"/>
              </a:ext>
            </a:extLst>
          </p:cNvPr>
          <p:cNvSpPr/>
          <p:nvPr/>
        </p:nvSpPr>
        <p:spPr>
          <a:xfrm>
            <a:off x="614785" y="2888667"/>
            <a:ext cx="67689" cy="1147261"/>
          </a:xfrm>
          <a:prstGeom prst="rect">
            <a:avLst/>
          </a:prstGeom>
          <a:solidFill>
            <a:srgbClr val="5BC4DC"/>
          </a:solidFill>
          <a:ln w="12700">
            <a:solidFill>
              <a:srgbClr val="5BC4DC"/>
            </a:solidFill>
            <a:prstDash val="solid"/>
          </a:ln>
        </p:spPr>
        <p:txBody>
          <a:bodyPr/>
          <a:lstStyle/>
          <a:p>
            <a:endParaRPr lang="en-GB" sz="320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505F3A3F-6F7C-D288-73BE-DF5ACD871E57}"/>
              </a:ext>
            </a:extLst>
          </p:cNvPr>
          <p:cNvSpPr/>
          <p:nvPr/>
        </p:nvSpPr>
        <p:spPr>
          <a:xfrm>
            <a:off x="839663" y="3170267"/>
            <a:ext cx="564079" cy="521482"/>
          </a:xfrm>
          <a:prstGeom prst="rect">
            <a:avLst/>
          </a:prstGeom>
          <a:solidFill>
            <a:srgbClr val="5BC4DC"/>
          </a:solidFill>
          <a:ln w="12700">
            <a:solidFill>
              <a:srgbClr val="5BC4DC"/>
            </a:solidFill>
            <a:prstDash val="solid"/>
          </a:ln>
        </p:spPr>
        <p:txBody>
          <a:bodyPr/>
          <a:lstStyle/>
          <a:p>
            <a:endParaRPr lang="en-GB" sz="320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B88C3047-0F36-400A-C67F-B57F43E7D140}"/>
              </a:ext>
            </a:extLst>
          </p:cNvPr>
          <p:cNvSpPr/>
          <p:nvPr/>
        </p:nvSpPr>
        <p:spPr>
          <a:xfrm>
            <a:off x="839663" y="3180696"/>
            <a:ext cx="564079" cy="5214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02</a:t>
            </a:r>
            <a:endParaRPr lang="en-US" sz="240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8616BC16-B278-41E0-2336-7774F7BD2091}"/>
              </a:ext>
            </a:extLst>
          </p:cNvPr>
          <p:cNvSpPr/>
          <p:nvPr/>
        </p:nvSpPr>
        <p:spPr>
          <a:xfrm>
            <a:off x="1804816" y="3560023"/>
            <a:ext cx="3443670" cy="355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GB" sz="1400" i="1">
                <a:solidFill>
                  <a:srgbClr val="1C2D3E"/>
                </a:solidFill>
                <a:ea typeface="Georgia" pitchFamily="34" charset="-122"/>
                <a:cs typeface="Georgia" pitchFamily="34" charset="-120"/>
              </a:rPr>
              <a:t>Evidence collected for scored indicators. Pilot design confirmed.</a:t>
            </a:r>
            <a:endParaRPr lang="en-US" sz="140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E55F2893-028A-8AA4-8532-496097F7A051}"/>
              </a:ext>
            </a:extLst>
          </p:cNvPr>
          <p:cNvSpPr/>
          <p:nvPr/>
        </p:nvSpPr>
        <p:spPr>
          <a:xfrm>
            <a:off x="5443300" y="3076401"/>
            <a:ext cx="5640789" cy="782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GB" i="1">
                <a:solidFill>
                  <a:srgbClr val="8BA8BF"/>
                </a:solidFill>
              </a:rPr>
              <a:t>Is the pilot design approved? </a:t>
            </a:r>
          </a:p>
          <a:p>
            <a:r>
              <a:rPr lang="en-GB" i="1">
                <a:solidFill>
                  <a:srgbClr val="8BA8BF"/>
                </a:solidFill>
              </a:rPr>
              <a:t>Is the budget secured? Is the team in place?</a:t>
            </a:r>
            <a:endParaRPr lang="en-US" i="1">
              <a:solidFill>
                <a:srgbClr val="8BA8BF"/>
              </a:solidFill>
            </a:endParaRP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7195752D-4F62-4AC0-84F5-D61571802386}"/>
              </a:ext>
            </a:extLst>
          </p:cNvPr>
          <p:cNvSpPr/>
          <p:nvPr/>
        </p:nvSpPr>
        <p:spPr>
          <a:xfrm>
            <a:off x="614785" y="4192372"/>
            <a:ext cx="10559557" cy="1147261"/>
          </a:xfrm>
          <a:prstGeom prst="rect">
            <a:avLst/>
          </a:prstGeom>
          <a:solidFill>
            <a:srgbClr val="FFFFFF"/>
          </a:solidFill>
          <a:ln w="12700">
            <a:solidFill>
              <a:srgbClr val="D4E3EE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 sz="3200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0D28B573-E95F-7851-4F41-FC015D8272AD}"/>
              </a:ext>
            </a:extLst>
          </p:cNvPr>
          <p:cNvSpPr/>
          <p:nvPr/>
        </p:nvSpPr>
        <p:spPr>
          <a:xfrm>
            <a:off x="614785" y="4192373"/>
            <a:ext cx="67689" cy="1147261"/>
          </a:xfrm>
          <a:prstGeom prst="rect">
            <a:avLst/>
          </a:prstGeom>
          <a:solidFill>
            <a:srgbClr val="0B9E9E"/>
          </a:solidFill>
          <a:ln w="12700">
            <a:solidFill>
              <a:srgbClr val="0B9E9E"/>
            </a:solidFill>
            <a:prstDash val="solid"/>
          </a:ln>
        </p:spPr>
        <p:txBody>
          <a:bodyPr/>
          <a:lstStyle/>
          <a:p>
            <a:endParaRPr lang="en-GB" sz="3200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1CF55546-B964-D10E-A5AE-3E231C8F3AF7}"/>
              </a:ext>
            </a:extLst>
          </p:cNvPr>
          <p:cNvSpPr/>
          <p:nvPr/>
        </p:nvSpPr>
        <p:spPr>
          <a:xfrm>
            <a:off x="839663" y="4494834"/>
            <a:ext cx="564079" cy="521482"/>
          </a:xfrm>
          <a:prstGeom prst="rect">
            <a:avLst/>
          </a:prstGeom>
          <a:solidFill>
            <a:srgbClr val="0B9E9E"/>
          </a:solidFill>
          <a:ln w="12700">
            <a:solidFill>
              <a:srgbClr val="0B9E9E"/>
            </a:solidFill>
            <a:prstDash val="solid"/>
          </a:ln>
        </p:spPr>
        <p:txBody>
          <a:bodyPr/>
          <a:lstStyle/>
          <a:p>
            <a:endParaRPr lang="en-GB" sz="320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4AC3F346-DD47-8B22-8CC4-630831220AA1}"/>
              </a:ext>
            </a:extLst>
          </p:cNvPr>
          <p:cNvSpPr/>
          <p:nvPr/>
        </p:nvSpPr>
        <p:spPr>
          <a:xfrm>
            <a:off x="839663" y="4505262"/>
            <a:ext cx="564079" cy="5214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03</a:t>
            </a:r>
            <a:endParaRPr lang="en-US" sz="240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6B0AE66E-C7C6-D964-CD80-66C6162AF75D}"/>
              </a:ext>
            </a:extLst>
          </p:cNvPr>
          <p:cNvSpPr/>
          <p:nvPr/>
        </p:nvSpPr>
        <p:spPr>
          <a:xfrm>
            <a:off x="1867039" y="3023307"/>
            <a:ext cx="2707579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150">
                <a:solidFill>
                  <a:srgbClr val="5BC4DC"/>
                </a:solidFill>
                <a:ea typeface="Trebuchet MS" pitchFamily="34" charset="-122"/>
                <a:cs typeface="Trebuchet MS" pitchFamily="34" charset="-120"/>
              </a:rPr>
              <a:t>60 Days</a:t>
            </a:r>
            <a:endParaRPr lang="en-US" sz="2000" b="1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1B00961A-E95C-E3DA-E93E-B1430903C496}"/>
              </a:ext>
            </a:extLst>
          </p:cNvPr>
          <p:cNvSpPr/>
          <p:nvPr/>
        </p:nvSpPr>
        <p:spPr>
          <a:xfrm>
            <a:off x="1867037" y="4840080"/>
            <a:ext cx="3006790" cy="292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GB" sz="1400" i="1">
                <a:solidFill>
                  <a:srgbClr val="1C2D3E"/>
                </a:solidFill>
                <a:ea typeface="Georgia" pitchFamily="34" charset="-122"/>
                <a:cs typeface="Georgia" pitchFamily="34" charset="-120"/>
              </a:rPr>
              <a:t>Pilot outcomes against the citizen success metric defined at launch.</a:t>
            </a:r>
            <a:endParaRPr lang="en-US" sz="1400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C1402BFF-66D9-876C-7111-54C366DEB8B8}"/>
              </a:ext>
            </a:extLst>
          </p:cNvPr>
          <p:cNvSpPr/>
          <p:nvPr/>
        </p:nvSpPr>
        <p:spPr>
          <a:xfrm>
            <a:off x="5443300" y="4380106"/>
            <a:ext cx="5640789" cy="782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>
              <a:buNone/>
            </a:pPr>
            <a:r>
              <a:rPr lang="en-GB" i="1">
                <a:solidFill>
                  <a:srgbClr val="8BA8BF"/>
                </a:solidFill>
              </a:rPr>
              <a:t>Did the pilot deliver value?</a:t>
            </a:r>
          </a:p>
          <a:p>
            <a:pPr indent="0">
              <a:buNone/>
            </a:pPr>
            <a:r>
              <a:rPr lang="en-GB" i="1">
                <a:solidFill>
                  <a:srgbClr val="8BA8BF"/>
                </a:solidFill>
              </a:rPr>
              <a:t>If yes → plan to scale. If no → analyse and adapt.</a:t>
            </a:r>
            <a:endParaRPr lang="en-US" i="1">
              <a:solidFill>
                <a:srgbClr val="8BA8BF"/>
              </a:solidFill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30375EB0-9A54-48C1-8E8D-E225CC853697}"/>
              </a:ext>
            </a:extLst>
          </p:cNvPr>
          <p:cNvSpPr/>
          <p:nvPr/>
        </p:nvSpPr>
        <p:spPr>
          <a:xfrm>
            <a:off x="761446" y="2732222"/>
            <a:ext cx="564079" cy="166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>
                <a:solidFill>
                  <a:srgbClr val="0070C0"/>
                </a:solidFill>
                <a:ea typeface="Trebuchet MS" pitchFamily="34" charset="-122"/>
                <a:cs typeface="Trebuchet MS" pitchFamily="34" charset="-120"/>
              </a:rPr>
              <a:t>↓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0" name="Text 19">
            <a:extLst>
              <a:ext uri="{FF2B5EF4-FFF2-40B4-BE49-F238E27FC236}">
                <a16:creationId xmlns:a16="http://schemas.microsoft.com/office/drawing/2014/main" id="{4698E9FB-4240-DCBF-2ADA-AEC9960541F7}"/>
              </a:ext>
            </a:extLst>
          </p:cNvPr>
          <p:cNvSpPr/>
          <p:nvPr/>
        </p:nvSpPr>
        <p:spPr>
          <a:xfrm>
            <a:off x="761446" y="4035928"/>
            <a:ext cx="564079" cy="166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>
                <a:solidFill>
                  <a:srgbClr val="5BC4DC"/>
                </a:solidFill>
                <a:ea typeface="Trebuchet MS" pitchFamily="34" charset="-122"/>
                <a:cs typeface="Trebuchet MS" pitchFamily="34" charset="-120"/>
              </a:rPr>
              <a:t>↓</a:t>
            </a:r>
            <a:endParaRPr lang="en-US">
              <a:solidFill>
                <a:srgbClr val="5BC4DC"/>
              </a:solidFill>
            </a:endParaRPr>
          </a:p>
        </p:txBody>
      </p:sp>
      <p:sp>
        <p:nvSpPr>
          <p:cNvPr id="31" name="Shape 20">
            <a:extLst>
              <a:ext uri="{FF2B5EF4-FFF2-40B4-BE49-F238E27FC236}">
                <a16:creationId xmlns:a16="http://schemas.microsoft.com/office/drawing/2014/main" id="{3EEEC634-1DF5-06AD-835D-8BC8E5AE5C3F}"/>
              </a:ext>
            </a:extLst>
          </p:cNvPr>
          <p:cNvSpPr/>
          <p:nvPr/>
        </p:nvSpPr>
        <p:spPr>
          <a:xfrm>
            <a:off x="614785" y="5537796"/>
            <a:ext cx="10559557" cy="1147261"/>
          </a:xfrm>
          <a:prstGeom prst="rect">
            <a:avLst/>
          </a:prstGeom>
          <a:solidFill>
            <a:srgbClr val="FFFFFF"/>
          </a:solidFill>
          <a:ln w="12700">
            <a:solidFill>
              <a:srgbClr val="D4E3EE"/>
            </a:solidFill>
            <a:prstDash val="solid"/>
          </a:ln>
          <a:effectLst>
            <a:outerShdw blurRad="76200" dist="254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en-GB" sz="3200"/>
          </a:p>
        </p:txBody>
      </p:sp>
      <p:sp>
        <p:nvSpPr>
          <p:cNvPr id="32" name="Shape 21">
            <a:extLst>
              <a:ext uri="{FF2B5EF4-FFF2-40B4-BE49-F238E27FC236}">
                <a16:creationId xmlns:a16="http://schemas.microsoft.com/office/drawing/2014/main" id="{607CF1BF-D017-F891-04F6-F1DF1B006983}"/>
              </a:ext>
            </a:extLst>
          </p:cNvPr>
          <p:cNvSpPr/>
          <p:nvPr/>
        </p:nvSpPr>
        <p:spPr>
          <a:xfrm>
            <a:off x="614785" y="5537797"/>
            <a:ext cx="67689" cy="1147261"/>
          </a:xfrm>
          <a:prstGeom prst="rect">
            <a:avLst/>
          </a:prstGeom>
          <a:solidFill>
            <a:srgbClr val="00B050"/>
          </a:solidFill>
          <a:ln w="12700">
            <a:solidFill>
              <a:srgbClr val="5BC4DC"/>
            </a:solidFill>
            <a:prstDash val="solid"/>
          </a:ln>
        </p:spPr>
        <p:txBody>
          <a:bodyPr/>
          <a:lstStyle/>
          <a:p>
            <a:endParaRPr lang="en-GB" sz="3200"/>
          </a:p>
        </p:txBody>
      </p:sp>
      <p:sp>
        <p:nvSpPr>
          <p:cNvPr id="33" name="Shape 22">
            <a:extLst>
              <a:ext uri="{FF2B5EF4-FFF2-40B4-BE49-F238E27FC236}">
                <a16:creationId xmlns:a16="http://schemas.microsoft.com/office/drawing/2014/main" id="{75CB1AA8-F1DD-823F-387D-FDEA4E1E19BA}"/>
              </a:ext>
            </a:extLst>
          </p:cNvPr>
          <p:cNvSpPr/>
          <p:nvPr/>
        </p:nvSpPr>
        <p:spPr>
          <a:xfrm>
            <a:off x="839663" y="5840258"/>
            <a:ext cx="564079" cy="521482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prstDash val="solid"/>
          </a:ln>
        </p:spPr>
        <p:txBody>
          <a:bodyPr/>
          <a:lstStyle/>
          <a:p>
            <a:endParaRPr lang="en-GB" sz="3200"/>
          </a:p>
        </p:txBody>
      </p:sp>
      <p:sp>
        <p:nvSpPr>
          <p:cNvPr id="37" name="Text 23">
            <a:extLst>
              <a:ext uri="{FF2B5EF4-FFF2-40B4-BE49-F238E27FC236}">
                <a16:creationId xmlns:a16="http://schemas.microsoft.com/office/drawing/2014/main" id="{0AF2A728-A94D-5191-0FEC-F4749C91B705}"/>
              </a:ext>
            </a:extLst>
          </p:cNvPr>
          <p:cNvSpPr/>
          <p:nvPr/>
        </p:nvSpPr>
        <p:spPr>
          <a:xfrm>
            <a:off x="839663" y="5850686"/>
            <a:ext cx="564079" cy="5214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>
                <a:solidFill>
                  <a:srgbClr val="FFFFFF"/>
                </a:solidFill>
                <a:ea typeface="Trebuchet MS" pitchFamily="34" charset="-122"/>
                <a:cs typeface="Trebuchet MS" pitchFamily="34" charset="-120"/>
              </a:rPr>
              <a:t>04</a:t>
            </a:r>
            <a:endParaRPr lang="en-US" sz="2400"/>
          </a:p>
        </p:txBody>
      </p:sp>
      <p:sp>
        <p:nvSpPr>
          <p:cNvPr id="38" name="Text 24">
            <a:extLst>
              <a:ext uri="{FF2B5EF4-FFF2-40B4-BE49-F238E27FC236}">
                <a16:creationId xmlns:a16="http://schemas.microsoft.com/office/drawing/2014/main" id="{69078D84-D6D5-875C-F937-C278E2F5313E}"/>
              </a:ext>
            </a:extLst>
          </p:cNvPr>
          <p:cNvSpPr/>
          <p:nvPr/>
        </p:nvSpPr>
        <p:spPr>
          <a:xfrm>
            <a:off x="1867037" y="5683811"/>
            <a:ext cx="2707579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>
                <a:solidFill>
                  <a:srgbClr val="00B050"/>
                </a:solidFill>
              </a:rPr>
              <a:t>12 Months</a:t>
            </a:r>
          </a:p>
        </p:txBody>
      </p:sp>
      <p:sp>
        <p:nvSpPr>
          <p:cNvPr id="39" name="Text 25">
            <a:extLst>
              <a:ext uri="{FF2B5EF4-FFF2-40B4-BE49-F238E27FC236}">
                <a16:creationId xmlns:a16="http://schemas.microsoft.com/office/drawing/2014/main" id="{2DA14776-2EA6-AE51-5C20-066763D2F4D5}"/>
              </a:ext>
            </a:extLst>
          </p:cNvPr>
          <p:cNvSpPr/>
          <p:nvPr/>
        </p:nvSpPr>
        <p:spPr>
          <a:xfrm>
            <a:off x="1814633" y="6215724"/>
            <a:ext cx="3362390" cy="292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GB" sz="1400" i="1">
                <a:solidFill>
                  <a:srgbClr val="1C2D3E"/>
                </a:solidFill>
                <a:ea typeface="Georgia" pitchFamily="34" charset="-122"/>
                <a:cs typeface="Georgia" pitchFamily="34" charset="-120"/>
              </a:rPr>
              <a:t>Full re-assessment of the Essential 20. Score comparison vs baseline.</a:t>
            </a:r>
            <a:endParaRPr lang="en-US" sz="1400"/>
          </a:p>
        </p:txBody>
      </p:sp>
      <p:sp>
        <p:nvSpPr>
          <p:cNvPr id="40" name="Text 26">
            <a:extLst>
              <a:ext uri="{FF2B5EF4-FFF2-40B4-BE49-F238E27FC236}">
                <a16:creationId xmlns:a16="http://schemas.microsoft.com/office/drawing/2014/main" id="{E46F23A2-E27D-0F89-A174-C89F3D5CB009}"/>
              </a:ext>
            </a:extLst>
          </p:cNvPr>
          <p:cNvSpPr/>
          <p:nvPr/>
        </p:nvSpPr>
        <p:spPr>
          <a:xfrm>
            <a:off x="5443300" y="5725530"/>
            <a:ext cx="5640789" cy="782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GB" i="1">
                <a:solidFill>
                  <a:srgbClr val="8BA8BF"/>
                </a:solidFill>
              </a:rPr>
              <a:t>Has the total score improved? </a:t>
            </a:r>
          </a:p>
          <a:p>
            <a:pPr marL="0" indent="0">
              <a:buNone/>
            </a:pPr>
            <a:r>
              <a:rPr lang="en-GB" i="1">
                <a:solidFill>
                  <a:srgbClr val="8BA8BF"/>
                </a:solidFill>
              </a:rPr>
              <a:t>Are critical 0-scored indicators now at 2+?</a:t>
            </a:r>
            <a:endParaRPr lang="en-US" i="1">
              <a:solidFill>
                <a:srgbClr val="8BA8BF"/>
              </a:solidFill>
            </a:endParaRPr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516CA25D-59DD-76D1-EC75-A6409BC8425C}"/>
              </a:ext>
            </a:extLst>
          </p:cNvPr>
          <p:cNvSpPr/>
          <p:nvPr/>
        </p:nvSpPr>
        <p:spPr>
          <a:xfrm>
            <a:off x="1867038" y="4339456"/>
            <a:ext cx="2707579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150">
                <a:solidFill>
                  <a:srgbClr val="0B9E9E"/>
                </a:solidFill>
                <a:ea typeface="Trebuchet MS" pitchFamily="34" charset="-122"/>
                <a:cs typeface="Trebuchet MS" pitchFamily="34" charset="-120"/>
              </a:rPr>
              <a:t>90 Days</a:t>
            </a:r>
            <a:endParaRPr lang="en-US" sz="2000" b="1"/>
          </a:p>
        </p:txBody>
      </p:sp>
      <p:sp>
        <p:nvSpPr>
          <p:cNvPr id="2" name="Text 19">
            <a:extLst>
              <a:ext uri="{FF2B5EF4-FFF2-40B4-BE49-F238E27FC236}">
                <a16:creationId xmlns:a16="http://schemas.microsoft.com/office/drawing/2014/main" id="{363EA790-2F63-5A47-7298-6D6FA099A044}"/>
              </a:ext>
            </a:extLst>
          </p:cNvPr>
          <p:cNvSpPr/>
          <p:nvPr/>
        </p:nvSpPr>
        <p:spPr>
          <a:xfrm>
            <a:off x="761446" y="5339633"/>
            <a:ext cx="564079" cy="166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>
                <a:solidFill>
                  <a:srgbClr val="00B050"/>
                </a:solidFill>
                <a:ea typeface="Trebuchet MS" pitchFamily="34" charset="-122"/>
                <a:cs typeface="Trebuchet MS" pitchFamily="34" charset="-120"/>
              </a:rPr>
              <a:t>↓</a:t>
            </a:r>
            <a:endParaRPr lang="en-US">
              <a:solidFill>
                <a:srgbClr val="00B050"/>
              </a:solidFill>
            </a:endParaRPr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DFBC6F11-5F38-DFA8-4B18-C402A5D4A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1679241-B0CD-4C01-FA01-7FE07A626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9124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3A559-5F33-50D5-CB2A-45F15E881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4">
            <a:extLst>
              <a:ext uri="{FF2B5EF4-FFF2-40B4-BE49-F238E27FC236}">
                <a16:creationId xmlns:a16="http://schemas.microsoft.com/office/drawing/2014/main" id="{39A05EFB-04C9-20A7-4115-F8E6B99E307E}"/>
              </a:ext>
            </a:extLst>
          </p:cNvPr>
          <p:cNvSpPr/>
          <p:nvPr/>
        </p:nvSpPr>
        <p:spPr>
          <a:xfrm>
            <a:off x="497840" y="818388"/>
            <a:ext cx="910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GB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Guiding Principles</a:t>
            </a:r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3C2700C4-7415-22E2-EF8E-90918BE19392}"/>
              </a:ext>
            </a:extLst>
          </p:cNvPr>
          <p:cNvSpPr/>
          <p:nvPr/>
        </p:nvSpPr>
        <p:spPr>
          <a:xfrm>
            <a:off x="614785" y="1369975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454D68-7059-271E-EDA4-A6EB61B67ACB}"/>
              </a:ext>
            </a:extLst>
          </p:cNvPr>
          <p:cNvGrpSpPr>
            <a:grpSpLocks noChangeAspect="1"/>
          </p:cNvGrpSpPr>
          <p:nvPr/>
        </p:nvGrpSpPr>
        <p:grpSpPr>
          <a:xfrm>
            <a:off x="497840" y="1600439"/>
            <a:ext cx="11007448" cy="4942970"/>
            <a:chOff x="497840" y="1711960"/>
            <a:chExt cx="8633775" cy="3877056"/>
          </a:xfrm>
        </p:grpSpPr>
        <p:sp>
          <p:nvSpPr>
            <p:cNvPr id="2" name="Shape 7">
              <a:extLst>
                <a:ext uri="{FF2B5EF4-FFF2-40B4-BE49-F238E27FC236}">
                  <a16:creationId xmlns:a16="http://schemas.microsoft.com/office/drawing/2014/main" id="{AD4DCE54-080A-3E9D-85AE-FC40006DD068}"/>
                </a:ext>
              </a:extLst>
            </p:cNvPr>
            <p:cNvSpPr/>
            <p:nvPr/>
          </p:nvSpPr>
          <p:spPr>
            <a:xfrm>
              <a:off x="497840" y="1711960"/>
              <a:ext cx="2743200" cy="188366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3" name="Shape 8">
              <a:extLst>
                <a:ext uri="{FF2B5EF4-FFF2-40B4-BE49-F238E27FC236}">
                  <a16:creationId xmlns:a16="http://schemas.microsoft.com/office/drawing/2014/main" id="{391846D7-4715-4C5D-66C7-979800C44DA1}"/>
                </a:ext>
              </a:extLst>
            </p:cNvPr>
            <p:cNvSpPr/>
            <p:nvPr/>
          </p:nvSpPr>
          <p:spPr>
            <a:xfrm>
              <a:off x="497840" y="1711960"/>
              <a:ext cx="2743200" cy="73152"/>
            </a:xfrm>
            <a:prstGeom prst="rect">
              <a:avLst/>
            </a:prstGeom>
            <a:solidFill>
              <a:srgbClr val="1565C0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" name="Shape 9">
              <a:extLst>
                <a:ext uri="{FF2B5EF4-FFF2-40B4-BE49-F238E27FC236}">
                  <a16:creationId xmlns:a16="http://schemas.microsoft.com/office/drawing/2014/main" id="{ADC89301-8E8B-3507-2254-70011ABAAFC5}"/>
                </a:ext>
              </a:extLst>
            </p:cNvPr>
            <p:cNvSpPr/>
            <p:nvPr/>
          </p:nvSpPr>
          <p:spPr>
            <a:xfrm>
              <a:off x="680720" y="1894840"/>
              <a:ext cx="457200" cy="457200"/>
            </a:xfrm>
            <a:prstGeom prst="ellipse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pic>
          <p:nvPicPr>
            <p:cNvPr id="5" name="Image 0" descr="preencoded.png">
              <a:extLst>
                <a:ext uri="{FF2B5EF4-FFF2-40B4-BE49-F238E27FC236}">
                  <a16:creationId xmlns:a16="http://schemas.microsoft.com/office/drawing/2014/main" id="{3EB06C93-E547-D307-9AE4-442A50902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584" y="1949704"/>
              <a:ext cx="347472" cy="347472"/>
            </a:xfrm>
            <a:prstGeom prst="rect">
              <a:avLst/>
            </a:prstGeom>
          </p:spPr>
        </p:pic>
        <p:sp>
          <p:nvSpPr>
            <p:cNvPr id="6" name="Text 10">
              <a:extLst>
                <a:ext uri="{FF2B5EF4-FFF2-40B4-BE49-F238E27FC236}">
                  <a16:creationId xmlns:a16="http://schemas.microsoft.com/office/drawing/2014/main" id="{F81067C6-6EC3-A928-2115-4B8CFA77C1C6}"/>
                </a:ext>
              </a:extLst>
            </p:cNvPr>
            <p:cNvSpPr/>
            <p:nvPr/>
          </p:nvSpPr>
          <p:spPr>
            <a:xfrm>
              <a:off x="1156209" y="1894840"/>
              <a:ext cx="2157983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Readiness Over Eagerness</a:t>
              </a:r>
              <a:endParaRPr lang="en-US" sz="1600"/>
            </a:p>
          </p:txBody>
        </p:sp>
        <p:sp>
          <p:nvSpPr>
            <p:cNvPr id="8" name="Shape 11">
              <a:extLst>
                <a:ext uri="{FF2B5EF4-FFF2-40B4-BE49-F238E27FC236}">
                  <a16:creationId xmlns:a16="http://schemas.microsoft.com/office/drawing/2014/main" id="{62DB1776-F925-B2ED-5B50-FED2F06B11D7}"/>
                </a:ext>
              </a:extLst>
            </p:cNvPr>
            <p:cNvSpPr/>
            <p:nvPr/>
          </p:nvSpPr>
          <p:spPr>
            <a:xfrm>
              <a:off x="680720" y="2406904"/>
              <a:ext cx="2377440" cy="16459"/>
            </a:xfrm>
            <a:prstGeom prst="rect">
              <a:avLst/>
            </a:prstGeom>
            <a:solidFill>
              <a:srgbClr val="BBDEFB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9" name="Text 12">
              <a:extLst>
                <a:ext uri="{FF2B5EF4-FFF2-40B4-BE49-F238E27FC236}">
                  <a16:creationId xmlns:a16="http://schemas.microsoft.com/office/drawing/2014/main" id="{34215A19-CFF2-CEC0-096D-36CFE999D089}"/>
                </a:ext>
              </a:extLst>
            </p:cNvPr>
            <p:cNvSpPr/>
            <p:nvPr/>
          </p:nvSpPr>
          <p:spPr>
            <a:xfrm>
              <a:off x="680720" y="2498344"/>
              <a:ext cx="2423160" cy="10058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Your score is determined by your current, verified capabilities – not your future ambitions. An honest score of 1 is more valuable than an optimistic score of 3.</a:t>
              </a:r>
              <a:endParaRPr lang="en-US" sz="1400"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58356F2F-7AAD-1107-E814-0EE6ECF9CF94}"/>
                </a:ext>
              </a:extLst>
            </p:cNvPr>
            <p:cNvSpPr/>
            <p:nvPr/>
          </p:nvSpPr>
          <p:spPr>
            <a:xfrm>
              <a:off x="3405632" y="1711960"/>
              <a:ext cx="2743200" cy="188366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1" name="Shape 14">
              <a:extLst>
                <a:ext uri="{FF2B5EF4-FFF2-40B4-BE49-F238E27FC236}">
                  <a16:creationId xmlns:a16="http://schemas.microsoft.com/office/drawing/2014/main" id="{EB29E34C-5530-2AF6-33D0-1A707492998D}"/>
                </a:ext>
              </a:extLst>
            </p:cNvPr>
            <p:cNvSpPr/>
            <p:nvPr/>
          </p:nvSpPr>
          <p:spPr>
            <a:xfrm>
              <a:off x="3405632" y="1711960"/>
              <a:ext cx="2743200" cy="73152"/>
            </a:xfrm>
            <a:prstGeom prst="rect">
              <a:avLst/>
            </a:prstGeom>
            <a:solidFill>
              <a:srgbClr val="0277BD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2" name="Shape 15">
              <a:extLst>
                <a:ext uri="{FF2B5EF4-FFF2-40B4-BE49-F238E27FC236}">
                  <a16:creationId xmlns:a16="http://schemas.microsoft.com/office/drawing/2014/main" id="{782E604F-0BCC-B616-F021-60DAA697D066}"/>
                </a:ext>
              </a:extLst>
            </p:cNvPr>
            <p:cNvSpPr/>
            <p:nvPr/>
          </p:nvSpPr>
          <p:spPr>
            <a:xfrm>
              <a:off x="3588512" y="1894840"/>
              <a:ext cx="457200" cy="457200"/>
            </a:xfrm>
            <a:prstGeom prst="ellipse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pic>
          <p:nvPicPr>
            <p:cNvPr id="13" name="Image 1" descr="preencoded.png">
              <a:extLst>
                <a:ext uri="{FF2B5EF4-FFF2-40B4-BE49-F238E27FC236}">
                  <a16:creationId xmlns:a16="http://schemas.microsoft.com/office/drawing/2014/main" id="{4D450A7D-7EE6-E0CB-9287-FE27F9E0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3376" y="1949704"/>
              <a:ext cx="347472" cy="347472"/>
            </a:xfrm>
            <a:prstGeom prst="rect">
              <a:avLst/>
            </a:prstGeom>
          </p:spPr>
        </p:pic>
        <p:sp>
          <p:nvSpPr>
            <p:cNvPr id="14" name="Text 16">
              <a:extLst>
                <a:ext uri="{FF2B5EF4-FFF2-40B4-BE49-F238E27FC236}">
                  <a16:creationId xmlns:a16="http://schemas.microsoft.com/office/drawing/2014/main" id="{C01425DF-15EE-9CDB-947E-858B056B2AFE}"/>
                </a:ext>
              </a:extLst>
            </p:cNvPr>
            <p:cNvSpPr/>
            <p:nvPr/>
          </p:nvSpPr>
          <p:spPr>
            <a:xfrm>
              <a:off x="4045711" y="1894840"/>
              <a:ext cx="2103121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Human-Centric by Design</a:t>
              </a:r>
              <a:endParaRPr lang="en-US" sz="1600"/>
            </a:p>
          </p:txBody>
        </p:sp>
        <p:sp>
          <p:nvSpPr>
            <p:cNvPr id="15" name="Shape 17">
              <a:extLst>
                <a:ext uri="{FF2B5EF4-FFF2-40B4-BE49-F238E27FC236}">
                  <a16:creationId xmlns:a16="http://schemas.microsoft.com/office/drawing/2014/main" id="{FA9489B4-D516-1ECF-1E8C-296C6676DF33}"/>
                </a:ext>
              </a:extLst>
            </p:cNvPr>
            <p:cNvSpPr/>
            <p:nvPr/>
          </p:nvSpPr>
          <p:spPr>
            <a:xfrm>
              <a:off x="3588512" y="2406904"/>
              <a:ext cx="2377440" cy="16459"/>
            </a:xfrm>
            <a:prstGeom prst="rect">
              <a:avLst/>
            </a:prstGeom>
            <a:solidFill>
              <a:srgbClr val="BBDEFB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6" name="Text 18">
              <a:extLst>
                <a:ext uri="{FF2B5EF4-FFF2-40B4-BE49-F238E27FC236}">
                  <a16:creationId xmlns:a16="http://schemas.microsoft.com/office/drawing/2014/main" id="{D7272CC7-7D93-3D3D-5B31-E1C0D50C33ED}"/>
                </a:ext>
              </a:extLst>
            </p:cNvPr>
            <p:cNvSpPr/>
            <p:nvPr/>
          </p:nvSpPr>
          <p:spPr>
            <a:xfrm>
              <a:off x="3588512" y="2498344"/>
              <a:ext cx="2423160" cy="10058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Technology is a means, not an end. Embed inclusion from Day 1. The Citiverse succeeds only when it serves human potential.</a:t>
              </a:r>
              <a:endParaRPr lang="en-US" sz="1400"/>
            </a:p>
          </p:txBody>
        </p:sp>
        <p:sp>
          <p:nvSpPr>
            <p:cNvPr id="17" name="Shape 19">
              <a:extLst>
                <a:ext uri="{FF2B5EF4-FFF2-40B4-BE49-F238E27FC236}">
                  <a16:creationId xmlns:a16="http://schemas.microsoft.com/office/drawing/2014/main" id="{3022D470-C12A-2BE4-C7C5-15D615939BFF}"/>
                </a:ext>
              </a:extLst>
            </p:cNvPr>
            <p:cNvSpPr/>
            <p:nvPr/>
          </p:nvSpPr>
          <p:spPr>
            <a:xfrm>
              <a:off x="6313424" y="1711960"/>
              <a:ext cx="2743200" cy="188366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8" name="Shape 20">
              <a:extLst>
                <a:ext uri="{FF2B5EF4-FFF2-40B4-BE49-F238E27FC236}">
                  <a16:creationId xmlns:a16="http://schemas.microsoft.com/office/drawing/2014/main" id="{4DE699DB-2C20-7C91-3943-85FB7CFC1541}"/>
                </a:ext>
              </a:extLst>
            </p:cNvPr>
            <p:cNvSpPr/>
            <p:nvPr/>
          </p:nvSpPr>
          <p:spPr>
            <a:xfrm>
              <a:off x="6313424" y="1711960"/>
              <a:ext cx="2743200" cy="73152"/>
            </a:xfrm>
            <a:prstGeom prst="rect">
              <a:avLst/>
            </a:prstGeom>
            <a:solidFill>
              <a:srgbClr val="F9A825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9" name="Shape 21">
              <a:extLst>
                <a:ext uri="{FF2B5EF4-FFF2-40B4-BE49-F238E27FC236}">
                  <a16:creationId xmlns:a16="http://schemas.microsoft.com/office/drawing/2014/main" id="{C6A538F4-2850-C5ED-7CC9-257E0A6E1E9F}"/>
                </a:ext>
              </a:extLst>
            </p:cNvPr>
            <p:cNvSpPr/>
            <p:nvPr/>
          </p:nvSpPr>
          <p:spPr>
            <a:xfrm>
              <a:off x="6496304" y="1894840"/>
              <a:ext cx="457200" cy="457200"/>
            </a:xfrm>
            <a:prstGeom prst="ellipse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pic>
          <p:nvPicPr>
            <p:cNvPr id="20" name="Image 2" descr="preencoded.png">
              <a:extLst>
                <a:ext uri="{FF2B5EF4-FFF2-40B4-BE49-F238E27FC236}">
                  <a16:creationId xmlns:a16="http://schemas.microsoft.com/office/drawing/2014/main" id="{4BBC33EB-2153-0BC5-0574-73023641E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168" y="1949704"/>
              <a:ext cx="347472" cy="347472"/>
            </a:xfrm>
            <a:prstGeom prst="rect">
              <a:avLst/>
            </a:prstGeom>
          </p:spPr>
        </p:pic>
        <p:sp>
          <p:nvSpPr>
            <p:cNvPr id="21" name="Text 22">
              <a:extLst>
                <a:ext uri="{FF2B5EF4-FFF2-40B4-BE49-F238E27FC236}">
                  <a16:creationId xmlns:a16="http://schemas.microsoft.com/office/drawing/2014/main" id="{E215FA7F-028E-F8F0-64FE-B5DB0E471527}"/>
                </a:ext>
              </a:extLst>
            </p:cNvPr>
            <p:cNvSpPr/>
            <p:nvPr/>
          </p:nvSpPr>
          <p:spPr>
            <a:xfrm>
              <a:off x="7063233" y="1894840"/>
              <a:ext cx="1978782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Local Context Defines the Pathway</a:t>
              </a:r>
              <a:endParaRPr lang="en-US" sz="1600"/>
            </a:p>
          </p:txBody>
        </p:sp>
        <p:sp>
          <p:nvSpPr>
            <p:cNvPr id="22" name="Shape 23">
              <a:extLst>
                <a:ext uri="{FF2B5EF4-FFF2-40B4-BE49-F238E27FC236}">
                  <a16:creationId xmlns:a16="http://schemas.microsoft.com/office/drawing/2014/main" id="{D0F18B03-7C28-BC11-AF3D-571A2D42C5FA}"/>
                </a:ext>
              </a:extLst>
            </p:cNvPr>
            <p:cNvSpPr/>
            <p:nvPr/>
          </p:nvSpPr>
          <p:spPr>
            <a:xfrm>
              <a:off x="6496304" y="2406904"/>
              <a:ext cx="2377440" cy="16459"/>
            </a:xfrm>
            <a:prstGeom prst="rect">
              <a:avLst/>
            </a:prstGeom>
            <a:solidFill>
              <a:srgbClr val="BBDEFB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3" name="Text 24">
              <a:extLst>
                <a:ext uri="{FF2B5EF4-FFF2-40B4-BE49-F238E27FC236}">
                  <a16:creationId xmlns:a16="http://schemas.microsoft.com/office/drawing/2014/main" id="{3C41D855-56B4-07EF-A114-7E9D2B15B8D3}"/>
                </a:ext>
              </a:extLst>
            </p:cNvPr>
            <p:cNvSpPr/>
            <p:nvPr/>
          </p:nvSpPr>
          <p:spPr>
            <a:xfrm>
              <a:off x="6496304" y="2498344"/>
              <a:ext cx="2423160" cy="10058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This framework is neutral. Your city's unique needs, priorities, and capacities interpret the results and shape your roadmap. There is no single correct AI-enabled </a:t>
              </a:r>
              <a:r>
                <a:rPr lang="en-GB" sz="1400" err="1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Citiverse</a:t>
              </a: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.</a:t>
              </a:r>
              <a:endParaRPr lang="en-US" sz="1400">
                <a:solidFill>
                  <a:srgbClr val="455A64"/>
                </a:solidFill>
                <a:ea typeface="Calibri" pitchFamily="34" charset="-122"/>
                <a:cs typeface="Calibri" pitchFamily="34" charset="-120"/>
              </a:endParaRPr>
            </a:p>
          </p:txBody>
        </p:sp>
        <p:sp>
          <p:nvSpPr>
            <p:cNvPr id="24" name="Shape 25">
              <a:extLst>
                <a:ext uri="{FF2B5EF4-FFF2-40B4-BE49-F238E27FC236}">
                  <a16:creationId xmlns:a16="http://schemas.microsoft.com/office/drawing/2014/main" id="{61C91635-ACCD-AD57-88F2-2D656B69F6C2}"/>
                </a:ext>
              </a:extLst>
            </p:cNvPr>
            <p:cNvSpPr/>
            <p:nvPr/>
          </p:nvSpPr>
          <p:spPr>
            <a:xfrm>
              <a:off x="497840" y="3705352"/>
              <a:ext cx="2743200" cy="188366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5" name="Shape 26">
              <a:extLst>
                <a:ext uri="{FF2B5EF4-FFF2-40B4-BE49-F238E27FC236}">
                  <a16:creationId xmlns:a16="http://schemas.microsoft.com/office/drawing/2014/main" id="{6B93D4B4-F63A-3737-054F-7C901EE0FBAA}"/>
                </a:ext>
              </a:extLst>
            </p:cNvPr>
            <p:cNvSpPr/>
            <p:nvPr/>
          </p:nvSpPr>
          <p:spPr>
            <a:xfrm>
              <a:off x="497840" y="3705352"/>
              <a:ext cx="2743200" cy="73152"/>
            </a:xfrm>
            <a:prstGeom prst="rect">
              <a:avLst/>
            </a:prstGeom>
            <a:solidFill>
              <a:srgbClr val="01579B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6" name="Shape 27">
              <a:extLst>
                <a:ext uri="{FF2B5EF4-FFF2-40B4-BE49-F238E27FC236}">
                  <a16:creationId xmlns:a16="http://schemas.microsoft.com/office/drawing/2014/main" id="{B535BFAC-C85B-2268-FE29-ADF8103EA8D6}"/>
                </a:ext>
              </a:extLst>
            </p:cNvPr>
            <p:cNvSpPr/>
            <p:nvPr/>
          </p:nvSpPr>
          <p:spPr>
            <a:xfrm>
              <a:off x="680720" y="3888232"/>
              <a:ext cx="457200" cy="457200"/>
            </a:xfrm>
            <a:prstGeom prst="ellipse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pic>
          <p:nvPicPr>
            <p:cNvPr id="27" name="Image 3" descr="preencoded.png">
              <a:extLst>
                <a:ext uri="{FF2B5EF4-FFF2-40B4-BE49-F238E27FC236}">
                  <a16:creationId xmlns:a16="http://schemas.microsoft.com/office/drawing/2014/main" id="{F5F20744-BCA4-3D3C-C48C-3DCE2A8A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584" y="3943096"/>
              <a:ext cx="347472" cy="347472"/>
            </a:xfrm>
            <a:prstGeom prst="rect">
              <a:avLst/>
            </a:prstGeom>
          </p:spPr>
        </p:pic>
        <p:sp>
          <p:nvSpPr>
            <p:cNvPr id="28" name="Text 28">
              <a:extLst>
                <a:ext uri="{FF2B5EF4-FFF2-40B4-BE49-F238E27FC236}">
                  <a16:creationId xmlns:a16="http://schemas.microsoft.com/office/drawing/2014/main" id="{01AE14FF-4084-E366-3ACF-750BE94130B2}"/>
                </a:ext>
              </a:extLst>
            </p:cNvPr>
            <p:cNvSpPr/>
            <p:nvPr/>
          </p:nvSpPr>
          <p:spPr>
            <a:xfrm>
              <a:off x="1247648" y="3888232"/>
              <a:ext cx="187452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Evidence Over Opinion</a:t>
              </a:r>
              <a:endParaRPr lang="en-US" sz="1600"/>
            </a:p>
          </p:txBody>
        </p:sp>
        <p:sp>
          <p:nvSpPr>
            <p:cNvPr id="29" name="Shape 29">
              <a:extLst>
                <a:ext uri="{FF2B5EF4-FFF2-40B4-BE49-F238E27FC236}">
                  <a16:creationId xmlns:a16="http://schemas.microsoft.com/office/drawing/2014/main" id="{5C3E16FB-22AC-F065-347C-AA301954CA29}"/>
                </a:ext>
              </a:extLst>
            </p:cNvPr>
            <p:cNvSpPr/>
            <p:nvPr/>
          </p:nvSpPr>
          <p:spPr>
            <a:xfrm>
              <a:off x="680720" y="4400296"/>
              <a:ext cx="2377440" cy="16459"/>
            </a:xfrm>
            <a:prstGeom prst="rect">
              <a:avLst/>
            </a:prstGeom>
            <a:solidFill>
              <a:srgbClr val="BBDEFB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30" name="Text 30">
              <a:extLst>
                <a:ext uri="{FF2B5EF4-FFF2-40B4-BE49-F238E27FC236}">
                  <a16:creationId xmlns:a16="http://schemas.microsoft.com/office/drawing/2014/main" id="{470F67E8-04AB-4B97-93F6-04B252176182}"/>
                </a:ext>
              </a:extLst>
            </p:cNvPr>
            <p:cNvSpPr/>
            <p:nvPr/>
          </p:nvSpPr>
          <p:spPr>
            <a:xfrm>
              <a:off x="680720" y="4491736"/>
              <a:ext cx="2423160" cy="10058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Every score requires cited evidence. This transforms self-assessment into an auditable governance tool that attracts investment.</a:t>
              </a:r>
              <a:endParaRPr lang="en-US" sz="1400"/>
            </a:p>
          </p:txBody>
        </p:sp>
        <p:sp>
          <p:nvSpPr>
            <p:cNvPr id="31" name="Shape 31">
              <a:extLst>
                <a:ext uri="{FF2B5EF4-FFF2-40B4-BE49-F238E27FC236}">
                  <a16:creationId xmlns:a16="http://schemas.microsoft.com/office/drawing/2014/main" id="{68375BF9-89B0-945B-6A16-FD46F1ABFA25}"/>
                </a:ext>
              </a:extLst>
            </p:cNvPr>
            <p:cNvSpPr/>
            <p:nvPr/>
          </p:nvSpPr>
          <p:spPr>
            <a:xfrm>
              <a:off x="3405632" y="3705352"/>
              <a:ext cx="2743200" cy="188366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32" name="Shape 32">
              <a:extLst>
                <a:ext uri="{FF2B5EF4-FFF2-40B4-BE49-F238E27FC236}">
                  <a16:creationId xmlns:a16="http://schemas.microsoft.com/office/drawing/2014/main" id="{2D1023FC-E499-163C-1A44-F945904A3569}"/>
                </a:ext>
              </a:extLst>
            </p:cNvPr>
            <p:cNvSpPr/>
            <p:nvPr/>
          </p:nvSpPr>
          <p:spPr>
            <a:xfrm>
              <a:off x="3405632" y="3705352"/>
              <a:ext cx="2743200" cy="73152"/>
            </a:xfrm>
            <a:prstGeom prst="rect">
              <a:avLst/>
            </a:prstGeom>
            <a:solidFill>
              <a:srgbClr val="2E7D32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33" name="Shape 33">
              <a:extLst>
                <a:ext uri="{FF2B5EF4-FFF2-40B4-BE49-F238E27FC236}">
                  <a16:creationId xmlns:a16="http://schemas.microsoft.com/office/drawing/2014/main" id="{43A9A1BC-5305-8540-057C-7359B6ABB8AE}"/>
                </a:ext>
              </a:extLst>
            </p:cNvPr>
            <p:cNvSpPr/>
            <p:nvPr/>
          </p:nvSpPr>
          <p:spPr>
            <a:xfrm>
              <a:off x="3588512" y="3888232"/>
              <a:ext cx="457200" cy="457200"/>
            </a:xfrm>
            <a:prstGeom prst="ellipse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pic>
          <p:nvPicPr>
            <p:cNvPr id="37" name="Image 4" descr="preencoded.png">
              <a:extLst>
                <a:ext uri="{FF2B5EF4-FFF2-40B4-BE49-F238E27FC236}">
                  <a16:creationId xmlns:a16="http://schemas.microsoft.com/office/drawing/2014/main" id="{823022FB-D168-58DC-704A-A5E5F67D3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3376" y="3943096"/>
              <a:ext cx="347472" cy="347472"/>
            </a:xfrm>
            <a:prstGeom prst="rect">
              <a:avLst/>
            </a:prstGeom>
          </p:spPr>
        </p:pic>
        <p:sp>
          <p:nvSpPr>
            <p:cNvPr id="38" name="Text 34">
              <a:extLst>
                <a:ext uri="{FF2B5EF4-FFF2-40B4-BE49-F238E27FC236}">
                  <a16:creationId xmlns:a16="http://schemas.microsoft.com/office/drawing/2014/main" id="{E5BCF256-61C3-7AD2-53D4-41EDBA478467}"/>
                </a:ext>
              </a:extLst>
            </p:cNvPr>
            <p:cNvSpPr/>
            <p:nvPr/>
          </p:nvSpPr>
          <p:spPr>
            <a:xfrm>
              <a:off x="4155440" y="3888232"/>
              <a:ext cx="187452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Managed Progression</a:t>
              </a:r>
              <a:endParaRPr lang="en-US" sz="1600"/>
            </a:p>
          </p:txBody>
        </p:sp>
        <p:sp>
          <p:nvSpPr>
            <p:cNvPr id="39" name="Shape 35">
              <a:extLst>
                <a:ext uri="{FF2B5EF4-FFF2-40B4-BE49-F238E27FC236}">
                  <a16:creationId xmlns:a16="http://schemas.microsoft.com/office/drawing/2014/main" id="{41E416B1-F9A0-7ECC-B920-1E2E7E5C2CC9}"/>
                </a:ext>
              </a:extLst>
            </p:cNvPr>
            <p:cNvSpPr/>
            <p:nvPr/>
          </p:nvSpPr>
          <p:spPr>
            <a:xfrm>
              <a:off x="3588512" y="4400296"/>
              <a:ext cx="2377440" cy="16459"/>
            </a:xfrm>
            <a:prstGeom prst="rect">
              <a:avLst/>
            </a:prstGeom>
            <a:solidFill>
              <a:srgbClr val="BBDEFB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0" name="Text 36">
              <a:extLst>
                <a:ext uri="{FF2B5EF4-FFF2-40B4-BE49-F238E27FC236}">
                  <a16:creationId xmlns:a16="http://schemas.microsoft.com/office/drawing/2014/main" id="{4D488D98-D195-F147-EF24-D33BF5B62982}"/>
                </a:ext>
              </a:extLst>
            </p:cNvPr>
            <p:cNvSpPr/>
            <p:nvPr/>
          </p:nvSpPr>
          <p:spPr>
            <a:xfrm>
              <a:off x="3506217" y="4474361"/>
              <a:ext cx="2587751" cy="10058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Build confidence by validating capabilities before advancing. A Tier 1 city that executes stage 1 faithfully will progress faster than a Tier 1 city that attempts stage 3 and fails.</a:t>
              </a:r>
              <a:endParaRPr lang="en-US" sz="1400"/>
            </a:p>
          </p:txBody>
        </p:sp>
        <p:sp>
          <p:nvSpPr>
            <p:cNvPr id="41" name="Shape 37">
              <a:extLst>
                <a:ext uri="{FF2B5EF4-FFF2-40B4-BE49-F238E27FC236}">
                  <a16:creationId xmlns:a16="http://schemas.microsoft.com/office/drawing/2014/main" id="{17B6877D-8855-C119-16DD-2CF06BD8D5A6}"/>
                </a:ext>
              </a:extLst>
            </p:cNvPr>
            <p:cNvSpPr/>
            <p:nvPr/>
          </p:nvSpPr>
          <p:spPr>
            <a:xfrm>
              <a:off x="6313424" y="3705352"/>
              <a:ext cx="2743200" cy="1883664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2" name="Shape 38">
              <a:extLst>
                <a:ext uri="{FF2B5EF4-FFF2-40B4-BE49-F238E27FC236}">
                  <a16:creationId xmlns:a16="http://schemas.microsoft.com/office/drawing/2014/main" id="{9C7114FA-4810-96CE-80C2-3A97BB2EFD9F}"/>
                </a:ext>
              </a:extLst>
            </p:cNvPr>
            <p:cNvSpPr/>
            <p:nvPr/>
          </p:nvSpPr>
          <p:spPr>
            <a:xfrm>
              <a:off x="6313424" y="3705352"/>
              <a:ext cx="2743200" cy="73152"/>
            </a:xfrm>
            <a:prstGeom prst="rect">
              <a:avLst/>
            </a:prstGeom>
            <a:solidFill>
              <a:srgbClr val="C62828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3" name="Shape 39">
              <a:extLst>
                <a:ext uri="{FF2B5EF4-FFF2-40B4-BE49-F238E27FC236}">
                  <a16:creationId xmlns:a16="http://schemas.microsoft.com/office/drawing/2014/main" id="{6BA31DA5-52B4-842C-EDE6-7D47EB30AA7A}"/>
                </a:ext>
              </a:extLst>
            </p:cNvPr>
            <p:cNvSpPr/>
            <p:nvPr/>
          </p:nvSpPr>
          <p:spPr>
            <a:xfrm>
              <a:off x="6496304" y="3888232"/>
              <a:ext cx="457200" cy="457200"/>
            </a:xfrm>
            <a:prstGeom prst="ellipse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pic>
          <p:nvPicPr>
            <p:cNvPr id="44" name="Image 5" descr="preencoded.png">
              <a:extLst>
                <a:ext uri="{FF2B5EF4-FFF2-40B4-BE49-F238E27FC236}">
                  <a16:creationId xmlns:a16="http://schemas.microsoft.com/office/drawing/2014/main" id="{7C5C5130-BF89-31E5-FB4A-BB2478D6C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1168" y="3943096"/>
              <a:ext cx="347472" cy="347472"/>
            </a:xfrm>
            <a:prstGeom prst="rect">
              <a:avLst/>
            </a:prstGeom>
          </p:spPr>
        </p:pic>
        <p:sp>
          <p:nvSpPr>
            <p:cNvPr id="45" name="Text 40">
              <a:extLst>
                <a:ext uri="{FF2B5EF4-FFF2-40B4-BE49-F238E27FC236}">
                  <a16:creationId xmlns:a16="http://schemas.microsoft.com/office/drawing/2014/main" id="{4CE735E6-B11E-BA27-4510-8E493B011ECA}"/>
                </a:ext>
              </a:extLst>
            </p:cNvPr>
            <p:cNvSpPr/>
            <p:nvPr/>
          </p:nvSpPr>
          <p:spPr>
            <a:xfrm>
              <a:off x="6973632" y="3888232"/>
              <a:ext cx="2157983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The 'Good Enough' Rule</a:t>
              </a:r>
              <a:endParaRPr lang="en-US" sz="1600"/>
            </a:p>
          </p:txBody>
        </p:sp>
        <p:sp>
          <p:nvSpPr>
            <p:cNvPr id="46" name="Shape 41">
              <a:extLst>
                <a:ext uri="{FF2B5EF4-FFF2-40B4-BE49-F238E27FC236}">
                  <a16:creationId xmlns:a16="http://schemas.microsoft.com/office/drawing/2014/main" id="{11C8AF13-65AA-30E1-2889-41FADA584816}"/>
                </a:ext>
              </a:extLst>
            </p:cNvPr>
            <p:cNvSpPr/>
            <p:nvPr/>
          </p:nvSpPr>
          <p:spPr>
            <a:xfrm>
              <a:off x="6496304" y="4400296"/>
              <a:ext cx="2377440" cy="16459"/>
            </a:xfrm>
            <a:prstGeom prst="rect">
              <a:avLst/>
            </a:prstGeom>
            <a:solidFill>
              <a:srgbClr val="BBDEFB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47" name="Text 42">
              <a:extLst>
                <a:ext uri="{FF2B5EF4-FFF2-40B4-BE49-F238E27FC236}">
                  <a16:creationId xmlns:a16="http://schemas.microsoft.com/office/drawing/2014/main" id="{C2CE8342-45CF-4733-17B3-47ABB02D7B7A}"/>
                </a:ext>
              </a:extLst>
            </p:cNvPr>
            <p:cNvSpPr/>
            <p:nvPr/>
          </p:nvSpPr>
          <p:spPr>
            <a:xfrm>
              <a:off x="6435028" y="4535627"/>
              <a:ext cx="2545711" cy="10058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You do not need perfection. You need progress. If even one indicator helps you deliver a better service to a single citizen, you have succeeded.</a:t>
              </a:r>
            </a:p>
          </p:txBody>
        </p:sp>
      </p:grpSp>
      <p:pic>
        <p:nvPicPr>
          <p:cNvPr id="35" name="Image 1" descr="preencoded.png">
            <a:extLst>
              <a:ext uri="{FF2B5EF4-FFF2-40B4-BE49-F238E27FC236}">
                <a16:creationId xmlns:a16="http://schemas.microsoft.com/office/drawing/2014/main" id="{67341FB8-BE56-5CF5-2B41-26662102E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DF99E5D3-F66F-CA6F-D5A5-99ADBE5FD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116044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3579E-C48B-DFBB-587B-7FC74CE2D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0BC13A2-8F4D-1F9D-AAE5-ED1FBCCB4C81}"/>
              </a:ext>
            </a:extLst>
          </p:cNvPr>
          <p:cNvGrpSpPr>
            <a:grpSpLocks noChangeAspect="1"/>
          </p:cNvGrpSpPr>
          <p:nvPr/>
        </p:nvGrpSpPr>
        <p:grpSpPr>
          <a:xfrm>
            <a:off x="870690" y="2499360"/>
            <a:ext cx="10225482" cy="3881120"/>
            <a:chOff x="1450300" y="2651758"/>
            <a:chExt cx="11991380" cy="455137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13390C4-4563-3A36-327F-7D77D30E1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87" t="2332" r="69083" b="1963"/>
            <a:stretch>
              <a:fillRect/>
            </a:stretch>
          </p:blipFill>
          <p:spPr>
            <a:xfrm>
              <a:off x="1450300" y="2651759"/>
              <a:ext cx="3814031" cy="454587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EFA9BA4-015A-5296-4924-59901612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722" t="2629" r="34836" b="2555"/>
            <a:stretch>
              <a:fillRect/>
            </a:stretch>
          </p:blipFill>
          <p:spPr>
            <a:xfrm>
              <a:off x="5538651" y="2651759"/>
              <a:ext cx="3863993" cy="454587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B6B7AB0-A2FB-E06E-EC7A-5EDB67833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9082" t="2036" r="924" b="1963"/>
            <a:stretch>
              <a:fillRect/>
            </a:stretch>
          </p:blipFill>
          <p:spPr>
            <a:xfrm>
              <a:off x="9676964" y="2651758"/>
              <a:ext cx="3764716" cy="4551373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6F1372F3-54F4-CFAB-40CC-1800049DE667}"/>
              </a:ext>
            </a:extLst>
          </p:cNvPr>
          <p:cNvSpPr/>
          <p:nvPr/>
        </p:nvSpPr>
        <p:spPr>
          <a:xfrm>
            <a:off x="1456813" y="5270862"/>
            <a:ext cx="2336924" cy="305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E4499AB2-1A7D-6FE3-971B-10A7A86C2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A327AC-D36B-21F9-FE49-E0480A251E5B}"/>
              </a:ext>
            </a:extLst>
          </p:cNvPr>
          <p:cNvSpPr txBox="1">
            <a:spLocks/>
          </p:cNvSpPr>
          <p:nvPr/>
        </p:nvSpPr>
        <p:spPr>
          <a:xfrm>
            <a:off x="-322373" y="745034"/>
            <a:ext cx="12836746" cy="17543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Global Initiative on AI </a:t>
            </a:r>
            <a:r>
              <a:rPr lang="en-US" altLang="zh-CN" sz="3200" b="1" dirty="0">
                <a:solidFill>
                  <a:prstClr val="black"/>
                </a:solidFill>
                <a:ea typeface="等线 Light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Virtual Worlds</a:t>
            </a:r>
            <a:b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GB" sz="3200" b="1" i="1" dirty="0">
                <a:solidFill>
                  <a:prstClr val="black"/>
                </a:solidFill>
                <a:cs typeface="Arial" panose="020B0604020202020204" pitchFamily="34" charset="0"/>
              </a:rPr>
              <a:t>Discovering the Citiverse</a:t>
            </a:r>
            <a:br>
              <a:rPr lang="en-GB" sz="4000" dirty="0">
                <a:solidFill>
                  <a:prstClr val="black"/>
                </a:solidFill>
                <a:cs typeface="Arial" panose="020B0604020202020204" pitchFamily="34" charset="0"/>
              </a:rPr>
            </a:br>
            <a:br>
              <a:rPr lang="en-GB" sz="11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0070C0"/>
                </a:solidFill>
                <a:cs typeface="Arial" panose="020B0604020202020204" pitchFamily="34" charset="0"/>
              </a:rPr>
              <a:t>A growing multistakeholder coalition of 70+ partners</a:t>
            </a:r>
            <a:endParaRPr lang="en-GB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E925E41-C615-C06A-1A34-60C84F8CF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166419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2E666-A79C-8110-B127-E5F6FE23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4">
            <a:extLst>
              <a:ext uri="{FF2B5EF4-FFF2-40B4-BE49-F238E27FC236}">
                <a16:creationId xmlns:a16="http://schemas.microsoft.com/office/drawing/2014/main" id="{285C93B2-D710-46FC-FF02-25040B46538A}"/>
              </a:ext>
            </a:extLst>
          </p:cNvPr>
          <p:cNvSpPr/>
          <p:nvPr/>
        </p:nvSpPr>
        <p:spPr>
          <a:xfrm>
            <a:off x="497840" y="818388"/>
            <a:ext cx="115417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GB" sz="2800" b="1">
                <a:solidFill>
                  <a:srgbClr val="0B2545"/>
                </a:solidFill>
                <a:latin typeface="+mn-ea"/>
                <a:cs typeface="Calibri" pitchFamily="34" charset="-120"/>
              </a:rPr>
              <a:t>THE GLOBAL INITIATIVE — </a:t>
            </a:r>
            <a:r>
              <a:rPr lang="en-GB" sz="2800" b="1" i="1">
                <a:solidFill>
                  <a:srgbClr val="0B2545"/>
                </a:solidFill>
                <a:latin typeface="+mn-ea"/>
                <a:cs typeface="Calibri" pitchFamily="34" charset="-120"/>
              </a:rPr>
              <a:t>DISCOVERING THE CITIVERSE</a:t>
            </a:r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AADDD595-8512-4F1D-63EC-034AACA92996}"/>
              </a:ext>
            </a:extLst>
          </p:cNvPr>
          <p:cNvSpPr/>
          <p:nvPr/>
        </p:nvSpPr>
        <p:spPr>
          <a:xfrm>
            <a:off x="614785" y="1369975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>
              <a:latin typeface="+mn-ea"/>
            </a:endParaRPr>
          </a:p>
        </p:txBody>
      </p:sp>
      <p:sp>
        <p:nvSpPr>
          <p:cNvPr id="3" name="Text 11">
            <a:extLst>
              <a:ext uri="{FF2B5EF4-FFF2-40B4-BE49-F238E27FC236}">
                <a16:creationId xmlns:a16="http://schemas.microsoft.com/office/drawing/2014/main" id="{65778FDA-D296-5A38-5FCB-B013DABA5E6F}"/>
              </a:ext>
            </a:extLst>
          </p:cNvPr>
          <p:cNvSpPr/>
          <p:nvPr/>
        </p:nvSpPr>
        <p:spPr>
          <a:xfrm>
            <a:off x="4417162" y="1567357"/>
            <a:ext cx="7643606" cy="45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1A2B3C"/>
                </a:solidFill>
                <a:latin typeface="+mn-ea"/>
              </a:rPr>
              <a:t>This </a:t>
            </a:r>
            <a:r>
              <a:rPr lang="en-US" altLang="zh-CN" sz="1100" dirty="0">
                <a:solidFill>
                  <a:srgbClr val="1A2B3C"/>
                </a:solidFill>
                <a:latin typeface="+mn-ea"/>
              </a:rPr>
              <a:t>deliverable was l</a:t>
            </a:r>
            <a:r>
              <a:rPr lang="en-US" sz="1100" dirty="0">
                <a:solidFill>
                  <a:srgbClr val="1A2B3C"/>
                </a:solidFill>
                <a:latin typeface="+mn-ea"/>
              </a:rPr>
              <a:t>ed and coordinated by </a:t>
            </a:r>
            <a:r>
              <a:rPr lang="en-GB" sz="1100" b="1" dirty="0">
                <a:solidFill>
                  <a:srgbClr val="0070C0"/>
                </a:solidFill>
                <a:latin typeface="+mn-ea"/>
              </a:rPr>
              <a:t>Christina Yan Zhang </a:t>
            </a:r>
            <a:r>
              <a:rPr lang="en-GB" sz="1100" dirty="0">
                <a:latin typeface="+mn-ea"/>
              </a:rPr>
              <a:t>(The Metaverse Institute). Co-authored by </a:t>
            </a:r>
            <a:r>
              <a:rPr lang="en-GB" sz="1100" b="1" dirty="0">
                <a:solidFill>
                  <a:srgbClr val="0070C0"/>
                </a:solidFill>
                <a:latin typeface="+mn-ea"/>
              </a:rPr>
              <a:t>Dino Cataldo Dell’Accio </a:t>
            </a:r>
            <a:r>
              <a:rPr lang="en-GB" sz="1100" dirty="0">
                <a:latin typeface="+mn-ea"/>
              </a:rPr>
              <a:t>(</a:t>
            </a:r>
            <a:r>
              <a:rPr lang="en-GB" sz="1100" dirty="0">
                <a:solidFill>
                  <a:srgbClr val="1A2B3C"/>
                </a:solidFill>
                <a:latin typeface="+mn-ea"/>
              </a:rPr>
              <a:t>United Nations Joint Staff Pension Fund</a:t>
            </a:r>
            <a:r>
              <a:rPr lang="en-GB" sz="1100" dirty="0">
                <a:latin typeface="+mn-ea"/>
              </a:rPr>
              <a:t>)</a:t>
            </a:r>
            <a:endParaRPr lang="en-US" sz="1100" dirty="0">
              <a:latin typeface="+mn-ea"/>
            </a:endParaRPr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631B1CDD-DA9F-F183-462E-5096888EF496}"/>
              </a:ext>
            </a:extLst>
          </p:cNvPr>
          <p:cNvSpPr/>
          <p:nvPr/>
        </p:nvSpPr>
        <p:spPr>
          <a:xfrm>
            <a:off x="4395993" y="1947165"/>
            <a:ext cx="6903720" cy="0"/>
          </a:xfrm>
          <a:prstGeom prst="line">
            <a:avLst/>
          </a:prstGeom>
          <a:noFill/>
          <a:ln w="6350">
            <a:solidFill>
              <a:srgbClr val="CADCEC"/>
            </a:solidFill>
            <a:prstDash val="solid"/>
          </a:ln>
        </p:spPr>
        <p:txBody>
          <a:bodyPr/>
          <a:lstStyle/>
          <a:p>
            <a:endParaRPr lang="en-GB">
              <a:latin typeface="+mn-ea"/>
            </a:endParaRPr>
          </a:p>
        </p:txBody>
      </p:sp>
      <p:sp>
        <p:nvSpPr>
          <p:cNvPr id="5" name="Text 15">
            <a:extLst>
              <a:ext uri="{FF2B5EF4-FFF2-40B4-BE49-F238E27FC236}">
                <a16:creationId xmlns:a16="http://schemas.microsoft.com/office/drawing/2014/main" id="{7C3298EC-2C97-8D47-F698-8AD7D6AF42A8}"/>
              </a:ext>
            </a:extLst>
          </p:cNvPr>
          <p:cNvSpPr/>
          <p:nvPr/>
        </p:nvSpPr>
        <p:spPr>
          <a:xfrm>
            <a:off x="4395993" y="2087715"/>
            <a:ext cx="772371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GB" sz="1050" dirty="0">
                <a:solidFill>
                  <a:srgbClr val="1A2B3C"/>
                </a:solidFill>
                <a:latin typeface="+mn-ea"/>
              </a:rPr>
              <a:t>The deliverable is based on the authorship, contribution, support and participation of 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Christina Yan Zhang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(The Metaverse Institute),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Dino Cataldo Dell’Accio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(United Nations Joint Staff Pension Fund),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Nicholas You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(Guangzhou Institute of Urban Innovation),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Karl-Filip Coenegrachts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(Open &amp; Agile Smart Cities),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Ernesto Faubel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 (European Digital Infrastructure Consortium on Local Digital Twins on Citiverse</a:t>
            </a:r>
            <a:r>
              <a:rPr lang="en-GB" sz="1050" dirty="0">
                <a:latin typeface="+mn-ea"/>
              </a:rPr>
              <a:t>),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 Bruno Lanvin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(Smart City Observatory),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Usha Hayes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(UNICEF China),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Wookyung Jung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(INTERPOL),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MD Khorshed Alam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(UN Tourism),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Jordi Vaquer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(Metropolis- World Association of the Major Metropolises),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Isaac Boateng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and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John Omo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(African Telecommunication Union</a:t>
            </a:r>
            <a:r>
              <a:rPr lang="en-GB" sz="1050" dirty="0">
                <a:latin typeface="+mn-ea"/>
              </a:rPr>
              <a:t>),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 John Wood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(Attract Project),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David Castle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(University of Victoria and Office of the Chief Science Advisor, Canada),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Madan Oberoi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(Google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), Corey Gray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(Smart Cities Council),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Ziad-Alexandre Hayek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(World Association of PPP Units &amp; Professionals (WAPPP)),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Phil Allsopp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(Royal Institute of British Architects),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Erdem Samut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(Istanbul Information and Smart City Technologies Company/Istanbul Metropolitan Municipality),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Takehiko Nagumo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(Smart City Institute Japan),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Noor ul </a:t>
            </a:r>
            <a:r>
              <a:rPr lang="en-GB" sz="1050" b="1" dirty="0" err="1">
                <a:solidFill>
                  <a:srgbClr val="0070C0"/>
                </a:solidFill>
                <a:latin typeface="+mn-ea"/>
              </a:rPr>
              <a:t>Owase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 Jeelani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(Great Ormond Street Hospital),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Laurence Moroney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(Arm),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Martin </a:t>
            </a:r>
            <a:r>
              <a:rPr lang="en-GB" sz="1050" b="1" dirty="0" err="1">
                <a:solidFill>
                  <a:srgbClr val="0070C0"/>
                </a:solidFill>
                <a:latin typeface="+mn-ea"/>
              </a:rPr>
              <a:t>Visbeck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</a:t>
            </a:r>
            <a:r>
              <a:rPr lang="en-GB" sz="1050" dirty="0" err="1">
                <a:solidFill>
                  <a:srgbClr val="1A2B3C"/>
                </a:solidFill>
                <a:latin typeface="+mn-ea"/>
              </a:rPr>
              <a:t>OceanQuest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),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 Alvin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Wang Graylin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(Virtual World Society),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Hema Sridhar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(Koi </a:t>
            </a:r>
            <a:r>
              <a:rPr lang="en-GB" sz="1050" dirty="0" err="1">
                <a:solidFill>
                  <a:srgbClr val="1A2B3C"/>
                </a:solidFill>
                <a:latin typeface="+mn-ea"/>
              </a:rPr>
              <a:t>Tū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 Centre for Informed Futures),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Ghassan Aouad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(Abu Dhabi University),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Cristina Garrido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</a:t>
            </a:r>
            <a:r>
              <a:rPr lang="en-GB" sz="1050" dirty="0" err="1">
                <a:solidFill>
                  <a:srgbClr val="1A2B3C"/>
                </a:solidFill>
                <a:latin typeface="+mn-ea"/>
              </a:rPr>
              <a:t>Anteverti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Rafael Escalona Reynoso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</a:t>
            </a:r>
            <a:r>
              <a:rPr lang="en-GB" sz="1050" dirty="0" err="1">
                <a:solidFill>
                  <a:srgbClr val="1A2B3C"/>
                </a:solidFill>
                <a:latin typeface="+mn-ea"/>
              </a:rPr>
              <a:t>Portulans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 Institute),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Andras Szorenyi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(Global Cities Hub), 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Hend </a:t>
            </a:r>
            <a:r>
              <a:rPr lang="en-GB" sz="1050" b="1" dirty="0" err="1">
                <a:solidFill>
                  <a:srgbClr val="0070C0"/>
                </a:solidFill>
                <a:latin typeface="+mn-ea"/>
              </a:rPr>
              <a:t>Alhazzani</a:t>
            </a:r>
            <a:r>
              <a:rPr lang="en-GB" sz="105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GB" sz="1050" dirty="0">
                <a:solidFill>
                  <a:srgbClr val="1A2B3C"/>
                </a:solidFill>
                <a:latin typeface="+mn-ea"/>
              </a:rPr>
              <a:t>(Public Investment Fund, Kingdom of Saudi Arabia).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A6FE2-1F52-7B02-2757-6A6D3499B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17" y="1462533"/>
            <a:ext cx="576072" cy="57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D9C0F-8C60-4F13-2AFD-A5754F037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84" y="2712283"/>
            <a:ext cx="576715" cy="576715"/>
          </a:xfrm>
          <a:prstGeom prst="rect">
            <a:avLst/>
          </a:prstGeom>
        </p:spPr>
      </p:pic>
      <p:sp>
        <p:nvSpPr>
          <p:cNvPr id="9" name="Shape 12">
            <a:extLst>
              <a:ext uri="{FF2B5EF4-FFF2-40B4-BE49-F238E27FC236}">
                <a16:creationId xmlns:a16="http://schemas.microsoft.com/office/drawing/2014/main" id="{D789E909-B30C-BB24-74E7-8BF808BB1ECF}"/>
              </a:ext>
            </a:extLst>
          </p:cNvPr>
          <p:cNvSpPr/>
          <p:nvPr/>
        </p:nvSpPr>
        <p:spPr>
          <a:xfrm>
            <a:off x="4395993" y="4317517"/>
            <a:ext cx="6903720" cy="0"/>
          </a:xfrm>
          <a:prstGeom prst="line">
            <a:avLst/>
          </a:prstGeom>
          <a:noFill/>
          <a:ln w="6350">
            <a:solidFill>
              <a:srgbClr val="CADCEC"/>
            </a:solidFill>
            <a:prstDash val="solid"/>
          </a:ln>
        </p:spPr>
        <p:txBody>
          <a:bodyPr/>
          <a:lstStyle/>
          <a:p>
            <a:endParaRPr lang="en-GB">
              <a:latin typeface="+mn-ea"/>
            </a:endParaRPr>
          </a:p>
        </p:txBody>
      </p:sp>
      <p:pic>
        <p:nvPicPr>
          <p:cNvPr id="10" name="Picture 10" descr="Handshake - Free business icons">
            <a:extLst>
              <a:ext uri="{FF2B5EF4-FFF2-40B4-BE49-F238E27FC236}">
                <a16:creationId xmlns:a16="http://schemas.microsoft.com/office/drawing/2014/main" id="{71D8B7B7-961C-5BD5-714F-6CF3BC1B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17" y="5033341"/>
            <a:ext cx="57607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4B37E9-2959-4EF1-0443-914EB7CFDAA1}"/>
              </a:ext>
            </a:extLst>
          </p:cNvPr>
          <p:cNvSpPr txBox="1"/>
          <p:nvPr/>
        </p:nvSpPr>
        <p:spPr>
          <a:xfrm>
            <a:off x="4315890" y="4374252"/>
            <a:ext cx="772371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rgbClr val="1A2B3C"/>
                </a:solidFill>
                <a:latin typeface="+mn-ea"/>
              </a:rPr>
              <a:t>The authors extend their sincere thanks to the Executive Committee of the Global Initiative on AI and Virtual Worlds: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H.E. Mr Hamad Al Mansoori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 (Director General, Digital Dubai),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H.E. Ms Angellah Jasmine 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Mbelwa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 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Kairuki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 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(Ministry of Information, Communication and Information Technology, Tanzania),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H.E. Mr William 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Kabogo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 Gitau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(Ministry of Information, Communications and the Digital Economy, Kenya),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Felipe Fernando Macías Olvera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(Municipality of Queretaro, Mexico),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Manuel Barreiro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(Aston Group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), Karl-Filip 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Coenegrachts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 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(Open &amp; Agile Smart Cities (OASC)),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Hyoung Jun Kim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(ITU-T Study Group 20 “Internet of Things, digital twins and smart sustainable cities and communities”),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Jaakko 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Mustakallio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 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(City of Tampere, Finland),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Paula Llobet 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Vilarrasa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 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(City of Valencia, Spain),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Sameer Chauhan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(United Nations International Computing Centre (UNICC)) and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Jeong Kee Kim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(World Smart Sustainable Cities Organization (</a:t>
            </a:r>
            <a:r>
              <a:rPr lang="en-GB" sz="1050" err="1">
                <a:solidFill>
                  <a:srgbClr val="1A2B3C"/>
                </a:solidFill>
                <a:latin typeface="+mn-ea"/>
              </a:rPr>
              <a:t>WeGO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)) </a:t>
            </a:r>
          </a:p>
          <a:p>
            <a:r>
              <a:rPr lang="en-GB" sz="1050">
                <a:solidFill>
                  <a:srgbClr val="1A2B3C"/>
                </a:solidFill>
                <a:latin typeface="+mn-ea"/>
              </a:rPr>
              <a:t>The authors also thank the Steering Committee of the Global Initiative on AI and Virtual Worlds for their continued support: 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Okan Geray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 (Digital Dubai),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Bertrand Levy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, 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Paola Cecchi 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Dimeglio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 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(Harvard University),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Ernesto Faubel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(European Digital Infrastructure Consortium (EDIC) on Local Digital Twins),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Martin Brynskov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(OASC),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Anish Sethi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(UNICC), 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AnaMaria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 </a:t>
            </a:r>
            <a:r>
              <a:rPr lang="en-GB" sz="1050" b="1" err="1">
                <a:solidFill>
                  <a:srgbClr val="0070C0"/>
                </a:solidFill>
                <a:latin typeface="+mn-ea"/>
              </a:rPr>
              <a:t>Meshkurti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 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(AMVS Capital) and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Roland van der Heijden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(City of Rotterdam, The Netherlands). </a:t>
            </a:r>
          </a:p>
          <a:p>
            <a:r>
              <a:rPr lang="en-GB" sz="1050">
                <a:solidFill>
                  <a:srgbClr val="1A2B3C"/>
                </a:solidFill>
                <a:latin typeface="+mn-ea"/>
              </a:rPr>
              <a:t>The authors also extend their gratitude to the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Cristina Bueti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Yining Zhao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, 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Chiara Co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(ITU) </a:t>
            </a:r>
            <a:r>
              <a:rPr lang="en-GB" sz="1050">
                <a:latin typeface="+mn-ea"/>
              </a:rPr>
              <a:t>and</a:t>
            </a:r>
            <a:r>
              <a:rPr lang="en-GB" sz="1050" b="1">
                <a:solidFill>
                  <a:srgbClr val="0070C0"/>
                </a:solidFill>
                <a:latin typeface="+mn-ea"/>
              </a:rPr>
              <a:t> Franca Vinci </a:t>
            </a:r>
            <a:r>
              <a:rPr lang="en-GB" sz="1050">
                <a:solidFill>
                  <a:srgbClr val="1A2B3C"/>
                </a:solidFill>
                <a:latin typeface="+mn-ea"/>
              </a:rPr>
              <a:t>(UNICC).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65E297-4064-37B9-B162-5B69E2321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76" y="1637426"/>
            <a:ext cx="3394505" cy="4624729"/>
          </a:xfrm>
          <a:prstGeom prst="rect">
            <a:avLst/>
          </a:prstGeom>
        </p:spPr>
      </p:pic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8382F439-B2AC-9BBA-B16E-0E63DC5D9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801E37A-DDC2-E27A-5E88-9C1AFE1C7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243854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A64B7DD2-0469-3292-3203-FC8BE30FB5B8}"/>
              </a:ext>
            </a:extLst>
          </p:cNvPr>
          <p:cNvPicPr/>
          <p:nvPr/>
        </p:nvPicPr>
        <p:blipFill>
          <a:blip r:embed="rId2" cstate="print"/>
          <a:srcRect t="1814"/>
          <a:stretch/>
        </p:blipFill>
        <p:spPr>
          <a:xfrm>
            <a:off x="-19876" y="-158162"/>
            <a:ext cx="12231754" cy="5836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668ADF-BFF8-BF03-BC95-3452EB661865}"/>
              </a:ext>
            </a:extLst>
          </p:cNvPr>
          <p:cNvSpPr/>
          <p:nvPr/>
        </p:nvSpPr>
        <p:spPr>
          <a:xfrm>
            <a:off x="-19878" y="-158162"/>
            <a:ext cx="12231754" cy="5836668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0"/>
                  <a:alpha val="0"/>
                </a:schemeClr>
              </a:gs>
              <a:gs pos="12000">
                <a:schemeClr val="bg1">
                  <a:lumMod val="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ject 27">
            <a:extLst>
              <a:ext uri="{FF2B5EF4-FFF2-40B4-BE49-F238E27FC236}">
                <a16:creationId xmlns:a16="http://schemas.microsoft.com/office/drawing/2014/main" id="{98DEC909-4DA3-8D38-8602-3DCD6C7C2CD4}"/>
              </a:ext>
            </a:extLst>
          </p:cNvPr>
          <p:cNvSpPr txBox="1"/>
          <p:nvPr/>
        </p:nvSpPr>
        <p:spPr>
          <a:xfrm>
            <a:off x="767827" y="177468"/>
            <a:ext cx="9232265" cy="50154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7620">
              <a:lnSpc>
                <a:spcPts val="4000"/>
              </a:lnSpc>
              <a:spcBef>
                <a:spcPts val="365"/>
              </a:spcBef>
            </a:pPr>
            <a:r>
              <a:rPr sz="2400" b="1" spc="-135">
                <a:solidFill>
                  <a:srgbClr val="FFFFFF"/>
                </a:solidFill>
                <a:cs typeface="Avenir Nxt2 W1G Demi"/>
              </a:rPr>
              <a:t>Global</a:t>
            </a:r>
            <a:r>
              <a:rPr sz="2400" b="1" spc="-215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spc="-140">
                <a:solidFill>
                  <a:srgbClr val="FFFFFF"/>
                </a:solidFill>
                <a:cs typeface="Avenir Nxt2 W1G Demi"/>
              </a:rPr>
              <a:t>Initiative</a:t>
            </a:r>
            <a:r>
              <a:rPr sz="2400" b="1" spc="-215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spc="-100">
                <a:solidFill>
                  <a:srgbClr val="FFFFFF"/>
                </a:solidFill>
                <a:cs typeface="Avenir Nxt2 W1G Demi"/>
              </a:rPr>
              <a:t>on</a:t>
            </a:r>
            <a:r>
              <a:rPr sz="2400" b="1" spc="-305">
                <a:solidFill>
                  <a:srgbClr val="FFFFFF"/>
                </a:solidFill>
                <a:cs typeface="Avenir Nxt2 W1G Demi"/>
              </a:rPr>
              <a:t> </a:t>
            </a:r>
            <a:r>
              <a:rPr lang="en-US" sz="2400" b="1" spc="-305">
                <a:solidFill>
                  <a:srgbClr val="FFFFFF"/>
                </a:solidFill>
                <a:cs typeface="Avenir Nxt2 W1G Demi"/>
              </a:rPr>
              <a:t>AI  and  </a:t>
            </a:r>
            <a:r>
              <a:rPr sz="2400" b="1" spc="-155">
                <a:solidFill>
                  <a:srgbClr val="FFFFFF"/>
                </a:solidFill>
                <a:cs typeface="Avenir Nxt2 W1G Demi"/>
              </a:rPr>
              <a:t>Virtual</a:t>
            </a:r>
            <a:r>
              <a:rPr sz="2400" b="1" spc="-275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spc="-80">
                <a:solidFill>
                  <a:srgbClr val="FFFFFF"/>
                </a:solidFill>
                <a:cs typeface="Avenir Nxt2 W1G Demi"/>
              </a:rPr>
              <a:t>Worlds</a:t>
            </a:r>
            <a:r>
              <a:rPr lang="en-US" sz="2400" b="1" spc="-80">
                <a:solidFill>
                  <a:srgbClr val="FFFFFF"/>
                </a:solidFill>
                <a:cs typeface="Avenir Nxt2 W1G Demi"/>
              </a:rPr>
              <a:t> - </a:t>
            </a:r>
            <a:r>
              <a:rPr sz="2400" b="1" i="1" spc="-140">
                <a:solidFill>
                  <a:srgbClr val="FFFFFF"/>
                </a:solidFill>
                <a:cs typeface="Avenir Nxt2 W1G Demi"/>
              </a:rPr>
              <a:t>Discovering</a:t>
            </a:r>
            <a:r>
              <a:rPr sz="2400" b="1" i="1" spc="-235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i="1" spc="-114">
                <a:solidFill>
                  <a:srgbClr val="FFFFFF"/>
                </a:solidFill>
                <a:cs typeface="Avenir Nxt2 W1G Demi"/>
              </a:rPr>
              <a:t>the</a:t>
            </a:r>
            <a:r>
              <a:rPr sz="2400" b="1" i="1" spc="-229">
                <a:solidFill>
                  <a:srgbClr val="FFFFFF"/>
                </a:solidFill>
                <a:cs typeface="Avenir Nxt2 W1G Demi"/>
              </a:rPr>
              <a:t> </a:t>
            </a:r>
            <a:r>
              <a:rPr sz="2400" b="1" i="1" spc="-10">
                <a:solidFill>
                  <a:srgbClr val="FFFFFF"/>
                </a:solidFill>
                <a:cs typeface="Avenir Nxt2 W1G Demi"/>
              </a:rPr>
              <a:t>Citiverse</a:t>
            </a:r>
            <a:endParaRPr sz="2400" i="1">
              <a:cs typeface="Avenir Nxt2 W1G Dem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C7B17FA-F584-7C5B-EBA6-0BA31029EA07}"/>
              </a:ext>
            </a:extLst>
          </p:cNvPr>
          <p:cNvSpPr txBox="1"/>
          <p:nvPr/>
        </p:nvSpPr>
        <p:spPr>
          <a:xfrm>
            <a:off x="1178166" y="6284879"/>
            <a:ext cx="446996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75">
                <a:cs typeface="Avenir Nxt2 W1G"/>
              </a:rPr>
              <a:t>itu.int/metaverse/virtual-</a:t>
            </a:r>
            <a:r>
              <a:rPr sz="2450" spc="-10">
                <a:cs typeface="Avenir Nxt2 W1G"/>
              </a:rPr>
              <a:t>worlds/</a:t>
            </a:r>
            <a:endParaRPr sz="2450">
              <a:cs typeface="Avenir Nxt2 W1G"/>
            </a:endParaRPr>
          </a:p>
        </p:txBody>
      </p:sp>
      <p:pic>
        <p:nvPicPr>
          <p:cNvPr id="7" name="Picture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0061729-BD31-3B79-5AC5-B9A719F84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41914" r="88662" b="46774"/>
          <a:stretch/>
        </p:blipFill>
        <p:spPr>
          <a:xfrm>
            <a:off x="133884" y="5749411"/>
            <a:ext cx="1044282" cy="107273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EF4CC0D-1529-0EB5-13BA-D3FDD41D708B}"/>
              </a:ext>
            </a:extLst>
          </p:cNvPr>
          <p:cNvSpPr txBox="1">
            <a:spLocks/>
          </p:cNvSpPr>
          <p:nvPr/>
        </p:nvSpPr>
        <p:spPr>
          <a:xfrm>
            <a:off x="533986" y="1357414"/>
            <a:ext cx="4270436" cy="175494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1097280">
              <a:defRPr/>
            </a:pPr>
            <a:r>
              <a:rPr lang="en-US" sz="5400" b="1">
                <a:latin typeface="+mn-lt"/>
              </a:rPr>
              <a:t>Thank you!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0F5598-E4C7-3A7D-D718-F1A94DE74725}"/>
              </a:ext>
            </a:extLst>
          </p:cNvPr>
          <p:cNvSpPr txBox="1"/>
          <p:nvPr/>
        </p:nvSpPr>
        <p:spPr>
          <a:xfrm>
            <a:off x="1100991" y="5724130"/>
            <a:ext cx="2936094" cy="53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096951">
              <a:lnSpc>
                <a:spcPts val="4702"/>
              </a:lnSpc>
              <a:defRPr/>
            </a:pPr>
            <a:r>
              <a:rPr lang="en-US" sz="2400">
                <a:cs typeface="Calibri" panose="020F0502020204030204" pitchFamily="34" charset="0"/>
              </a:rPr>
              <a:t>virtualworlds@itu.int</a:t>
            </a: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940FE32F-7CD3-AB65-2C2A-C706DEE1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184" y="5801241"/>
            <a:ext cx="967107" cy="9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E1952-3E3D-E843-00F3-BE330AAC0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4">
            <a:extLst>
              <a:ext uri="{FF2B5EF4-FFF2-40B4-BE49-F238E27FC236}">
                <a16:creationId xmlns:a16="http://schemas.microsoft.com/office/drawing/2014/main" id="{4E2CBE28-0C31-8768-29C6-D81DAE578230}"/>
              </a:ext>
            </a:extLst>
          </p:cNvPr>
          <p:cNvSpPr>
            <a:spLocks noChangeAspect="1"/>
          </p:cNvSpPr>
          <p:nvPr/>
        </p:nvSpPr>
        <p:spPr>
          <a:xfrm>
            <a:off x="551782" y="881555"/>
            <a:ext cx="80467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What is the AI-Enabled Citiverse?</a:t>
            </a:r>
            <a:endParaRPr lang="en-US" sz="320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9EF59407-741D-7099-1E9C-F0C0AABEBE95}"/>
              </a:ext>
            </a:extLst>
          </p:cNvPr>
          <p:cNvSpPr>
            <a:spLocks noChangeAspect="1"/>
          </p:cNvSpPr>
          <p:nvPr/>
        </p:nvSpPr>
        <p:spPr>
          <a:xfrm>
            <a:off x="480309" y="1645704"/>
            <a:ext cx="10787132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>
                <a:ea typeface="Calibri" pitchFamily="34" charset="-122"/>
                <a:cs typeface="Calibri" pitchFamily="34" charset="-120"/>
              </a:rPr>
              <a:t>The convergence of </a:t>
            </a:r>
            <a:r>
              <a:rPr lang="en-US" sz="2000" b="1">
                <a:solidFill>
                  <a:srgbClr val="00B0F0"/>
                </a:solidFill>
                <a:ea typeface="Calibri" pitchFamily="34" charset="-122"/>
                <a:cs typeface="Calibri" pitchFamily="34" charset="-120"/>
              </a:rPr>
              <a:t>AI</a:t>
            </a:r>
            <a:r>
              <a:rPr lang="en-US" sz="2000"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b="1">
                <a:solidFill>
                  <a:srgbClr val="00B0F0"/>
                </a:solidFill>
                <a:ea typeface="Calibri" pitchFamily="34" charset="-122"/>
                <a:cs typeface="Calibri" pitchFamily="34" charset="-120"/>
              </a:rPr>
              <a:t>digital twins</a:t>
            </a:r>
            <a:r>
              <a:rPr lang="en-US" sz="2000">
                <a:ea typeface="Calibri" pitchFamily="34" charset="-122"/>
                <a:cs typeface="Calibri" pitchFamily="34" charset="-120"/>
              </a:rPr>
              <a:t>, </a:t>
            </a:r>
            <a:r>
              <a:rPr lang="en-US" sz="2000" b="1">
                <a:solidFill>
                  <a:srgbClr val="00B0F0"/>
                </a:solidFill>
                <a:ea typeface="Calibri" pitchFamily="34" charset="-122"/>
                <a:cs typeface="Calibri" pitchFamily="34" charset="-120"/>
              </a:rPr>
              <a:t>spatial computing</a:t>
            </a:r>
            <a:r>
              <a:rPr lang="en-US" sz="2000">
                <a:ea typeface="Calibri" pitchFamily="34" charset="-122"/>
                <a:cs typeface="Calibri" pitchFamily="34" charset="-120"/>
              </a:rPr>
              <a:t>, and </a:t>
            </a:r>
            <a:r>
              <a:rPr lang="en-US" sz="2000" b="1">
                <a:solidFill>
                  <a:srgbClr val="00B0F0"/>
                </a:solidFill>
                <a:ea typeface="Calibri" pitchFamily="34" charset="-122"/>
                <a:cs typeface="Calibri" pitchFamily="34" charset="-120"/>
              </a:rPr>
              <a:t>immersive environments </a:t>
            </a:r>
            <a:r>
              <a:rPr lang="en-US" sz="2000">
                <a:ea typeface="Calibri" pitchFamily="34" charset="-122"/>
                <a:cs typeface="Calibri" pitchFamily="34" charset="-120"/>
              </a:rPr>
              <a:t>into a coherent, sovereign, human-centric urban intelligence platform — </a:t>
            </a:r>
            <a:r>
              <a:rPr lang="en-US" sz="2000" i="1">
                <a:ea typeface="Calibri" pitchFamily="34" charset="-122"/>
                <a:cs typeface="Calibri" pitchFamily="34" charset="-120"/>
              </a:rPr>
              <a:t>designed to serve human potential, not replace it.</a:t>
            </a:r>
            <a:endParaRPr lang="en-US" sz="2000" i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D7E54A-E4C6-F9A7-841E-B0678870A883}"/>
              </a:ext>
            </a:extLst>
          </p:cNvPr>
          <p:cNvGrpSpPr/>
          <p:nvPr/>
        </p:nvGrpSpPr>
        <p:grpSpPr>
          <a:xfrm>
            <a:off x="390403" y="2852768"/>
            <a:ext cx="11411194" cy="3571814"/>
            <a:chOff x="390403" y="2700368"/>
            <a:chExt cx="11411194" cy="357181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EEA55D6-3C3A-90DE-152A-1503912B2D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0403" y="2700368"/>
              <a:ext cx="11411194" cy="3571814"/>
              <a:chOff x="288169" y="2820937"/>
              <a:chExt cx="11155680" cy="3491779"/>
            </a:xfrm>
          </p:grpSpPr>
          <p:sp>
            <p:nvSpPr>
              <p:cNvPr id="45" name="Shape 3">
                <a:extLst>
                  <a:ext uri="{FF2B5EF4-FFF2-40B4-BE49-F238E27FC236}">
                    <a16:creationId xmlns:a16="http://schemas.microsoft.com/office/drawing/2014/main" id="{8A528013-D2E4-75B4-8E6B-538A8C96CE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169" y="2879658"/>
                <a:ext cx="11155680" cy="29318"/>
              </a:xfrm>
              <a:prstGeom prst="rect">
                <a:avLst/>
              </a:prstGeom>
              <a:solidFill>
                <a:srgbClr val="009FDB"/>
              </a:solidFill>
              <a:ln w="12700">
                <a:solidFill>
                  <a:srgbClr val="009FDB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46" name="Shape 4">
                <a:extLst>
                  <a:ext uri="{FF2B5EF4-FFF2-40B4-BE49-F238E27FC236}">
                    <a16:creationId xmlns:a16="http://schemas.microsoft.com/office/drawing/2014/main" id="{A4B19E78-EF26-5945-8008-4EFF4A2992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169" y="3025835"/>
                <a:ext cx="2636806" cy="328688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0DFE8"/>
                </a:solidFill>
                <a:prstDash val="solid"/>
              </a:ln>
              <a:effectLst>
                <a:outerShdw blurRad="50800" dist="12700" dir="8100000" algn="bl" rotWithShape="0">
                  <a:srgbClr val="000000">
                    <a:alpha val="6000"/>
                  </a:srgbClr>
                </a:outerShdw>
              </a:effectLst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47" name="Shape 5">
                <a:extLst>
                  <a:ext uri="{FF2B5EF4-FFF2-40B4-BE49-F238E27FC236}">
                    <a16:creationId xmlns:a16="http://schemas.microsoft.com/office/drawing/2014/main" id="{8DA5E0F4-E8E3-0B7E-300B-4C29E2A2CD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169" y="3025835"/>
                <a:ext cx="2636806" cy="51224"/>
              </a:xfrm>
              <a:prstGeom prst="rect">
                <a:avLst/>
              </a:prstGeom>
              <a:solidFill>
                <a:srgbClr val="009FDB"/>
              </a:solidFill>
              <a:ln w="12700">
                <a:solidFill>
                  <a:srgbClr val="009FDB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48" name="Shape 6">
                <a:extLst>
                  <a:ext uri="{FF2B5EF4-FFF2-40B4-BE49-F238E27FC236}">
                    <a16:creationId xmlns:a16="http://schemas.microsoft.com/office/drawing/2014/main" id="{249B68E0-1D63-0AA5-6A1E-3440FEFFD5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7250" y="2827718"/>
                <a:ext cx="878935" cy="853735"/>
              </a:xfrm>
              <a:prstGeom prst="ellipse">
                <a:avLst/>
              </a:prstGeom>
              <a:solidFill>
                <a:srgbClr val="D6EFF9"/>
              </a:solidFill>
              <a:ln w="25400">
                <a:solidFill>
                  <a:srgbClr val="009FDB"/>
                </a:solidFill>
                <a:prstDash val="solid"/>
              </a:ln>
              <a:effectLst>
                <a:outerShdw blurRad="101600" dist="25400" dir="81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49" name="Text 7">
                <a:extLst>
                  <a:ext uri="{FF2B5EF4-FFF2-40B4-BE49-F238E27FC236}">
                    <a16:creationId xmlns:a16="http://schemas.microsoft.com/office/drawing/2014/main" id="{364897E0-4646-F736-6275-2141B23F9E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0008" y="3832615"/>
                <a:ext cx="2373125" cy="39271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600" b="1">
                    <a:solidFill>
                      <a:srgbClr val="1A1A1A"/>
                    </a:solidFill>
                    <a:ea typeface="Calibri" pitchFamily="34" charset="-122"/>
                    <a:cs typeface="Calibri" pitchFamily="34" charset="-120"/>
                  </a:rPr>
                  <a:t>Virtual Worlds &amp; Immersive Environments</a:t>
                </a:r>
                <a:endParaRPr lang="en-US" sz="1600"/>
              </a:p>
            </p:txBody>
          </p:sp>
          <p:sp>
            <p:nvSpPr>
              <p:cNvPr id="50" name="Shape 8">
                <a:extLst>
                  <a:ext uri="{FF2B5EF4-FFF2-40B4-BE49-F238E27FC236}">
                    <a16:creationId xmlns:a16="http://schemas.microsoft.com/office/drawing/2014/main" id="{1760AA20-12B2-EA5C-6930-9A9468D9C9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1317" y="4384893"/>
                <a:ext cx="1230509" cy="21344"/>
              </a:xfrm>
              <a:prstGeom prst="rect">
                <a:avLst/>
              </a:prstGeom>
              <a:solidFill>
                <a:srgbClr val="009FDB"/>
              </a:solidFill>
              <a:ln w="12700">
                <a:solidFill>
                  <a:srgbClr val="009FDB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51" name="Text 9">
                <a:extLst>
                  <a:ext uri="{FF2B5EF4-FFF2-40B4-BE49-F238E27FC236}">
                    <a16:creationId xmlns:a16="http://schemas.microsoft.com/office/drawing/2014/main" id="{94D65B9E-F54F-C43C-36EA-6ADA2FBA79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6062" y="4565795"/>
                <a:ext cx="2417072" cy="1127695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ctr">
                  <a:buNone/>
                </a:pPr>
                <a:r>
                  <a:rPr lang="en-GB" sz="1400">
                    <a:solidFill>
                      <a:srgbClr val="4A4A4A"/>
                    </a:solidFill>
                    <a:ea typeface="Calibri" pitchFamily="34" charset="-122"/>
                    <a:cs typeface="Calibri" pitchFamily="34" charset="-120"/>
                  </a:rPr>
                  <a:t>Turn complex urban data into immersive, participatory experiences for collaborative city design.</a:t>
                </a:r>
                <a:endParaRPr lang="en-US" sz="1400"/>
              </a:p>
            </p:txBody>
          </p:sp>
          <p:sp>
            <p:nvSpPr>
              <p:cNvPr id="52" name="Shape 10">
                <a:extLst>
                  <a:ext uri="{FF2B5EF4-FFF2-40B4-BE49-F238E27FC236}">
                    <a16:creationId xmlns:a16="http://schemas.microsoft.com/office/drawing/2014/main" id="{7D4FEEEF-E080-3C17-C8AC-8EBA632FC1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24933" y="3025834"/>
                <a:ext cx="2636806" cy="328688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0DFE8"/>
                </a:solidFill>
                <a:prstDash val="solid"/>
              </a:ln>
              <a:effectLst>
                <a:outerShdw blurRad="50800" dist="12700" dir="8100000" algn="bl" rotWithShape="0">
                  <a:srgbClr val="000000">
                    <a:alpha val="6000"/>
                  </a:srgbClr>
                </a:outerShdw>
              </a:effectLst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53" name="Shape 11">
                <a:extLst>
                  <a:ext uri="{FF2B5EF4-FFF2-40B4-BE49-F238E27FC236}">
                    <a16:creationId xmlns:a16="http://schemas.microsoft.com/office/drawing/2014/main" id="{ED1AD3A6-A5E8-4FC6-169A-EF7C556593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24933" y="3025834"/>
                <a:ext cx="2636806" cy="51224"/>
              </a:xfrm>
              <a:prstGeom prst="rect">
                <a:avLst/>
              </a:prstGeom>
              <a:solidFill>
                <a:srgbClr val="5BC4DC"/>
              </a:solidFill>
              <a:ln w="12700">
                <a:solidFill>
                  <a:srgbClr val="5BC4DC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54" name="Shape 12">
                <a:extLst>
                  <a:ext uri="{FF2B5EF4-FFF2-40B4-BE49-F238E27FC236}">
                    <a16:creationId xmlns:a16="http://schemas.microsoft.com/office/drawing/2014/main" id="{8434C319-13CF-DB1F-2088-8BED9797EB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3868" y="2820937"/>
                <a:ext cx="878935" cy="853735"/>
              </a:xfrm>
              <a:prstGeom prst="ellipse">
                <a:avLst/>
              </a:prstGeom>
              <a:solidFill>
                <a:srgbClr val="D6EFF9"/>
              </a:solidFill>
              <a:ln w="25400">
                <a:solidFill>
                  <a:srgbClr val="5BC4DC"/>
                </a:solidFill>
                <a:prstDash val="solid"/>
              </a:ln>
              <a:effectLst>
                <a:outerShdw blurRad="101600" dist="25400" dir="81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55" name="Text 13">
                <a:extLst>
                  <a:ext uri="{FF2B5EF4-FFF2-40B4-BE49-F238E27FC236}">
                    <a16:creationId xmlns:a16="http://schemas.microsoft.com/office/drawing/2014/main" id="{1867A18A-250B-F5EC-E48D-A6B12A202D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6773" y="3830805"/>
                <a:ext cx="2373125" cy="39271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600" b="1">
                    <a:solidFill>
                      <a:srgbClr val="1A1A1A"/>
                    </a:solidFill>
                    <a:ea typeface="Calibri" pitchFamily="34" charset="-122"/>
                    <a:cs typeface="Calibri" pitchFamily="34" charset="-120"/>
                  </a:rPr>
                  <a:t>AI Reasoning &amp; Autonomy</a:t>
                </a:r>
                <a:endParaRPr lang="en-US" sz="1600"/>
              </a:p>
            </p:txBody>
          </p:sp>
          <p:sp>
            <p:nvSpPr>
              <p:cNvPr id="56" name="Shape 14">
                <a:extLst>
                  <a:ext uri="{FF2B5EF4-FFF2-40B4-BE49-F238E27FC236}">
                    <a16:creationId xmlns:a16="http://schemas.microsoft.com/office/drawing/2014/main" id="{76138A25-0487-85EA-0B68-E65C0D2546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8081" y="4384892"/>
                <a:ext cx="1230509" cy="21344"/>
              </a:xfrm>
              <a:prstGeom prst="rect">
                <a:avLst/>
              </a:prstGeom>
              <a:solidFill>
                <a:srgbClr val="5BC4DC"/>
              </a:solidFill>
              <a:ln w="12700">
                <a:solidFill>
                  <a:srgbClr val="5BC4DC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57" name="Text 15">
                <a:extLst>
                  <a:ext uri="{FF2B5EF4-FFF2-40B4-BE49-F238E27FC236}">
                    <a16:creationId xmlns:a16="http://schemas.microsoft.com/office/drawing/2014/main" id="{F5AE521B-44E2-ACD6-DAB0-6D39435ABC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01616" y="4571774"/>
                <a:ext cx="2328281" cy="112171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ctr">
                  <a:buNone/>
                </a:pPr>
                <a:r>
                  <a:rPr lang="en-GB" sz="1400">
                    <a:solidFill>
                      <a:srgbClr val="4A4A4A"/>
                    </a:solidFill>
                    <a:ea typeface="Calibri" pitchFamily="34" charset="-122"/>
                    <a:cs typeface="Calibri" pitchFamily="34" charset="-120"/>
                  </a:rPr>
                  <a:t>Transform static urban grids into cognitive networks that anticipate and adapt in real time.</a:t>
                </a:r>
                <a:endParaRPr lang="en-US" sz="1400"/>
              </a:p>
            </p:txBody>
          </p:sp>
          <p:sp>
            <p:nvSpPr>
              <p:cNvPr id="58" name="Shape 16">
                <a:extLst>
                  <a:ext uri="{FF2B5EF4-FFF2-40B4-BE49-F238E27FC236}">
                    <a16:creationId xmlns:a16="http://schemas.microsoft.com/office/drawing/2014/main" id="{847E88E4-6FAA-F000-5165-FB27467ED7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696" y="3025834"/>
                <a:ext cx="2636806" cy="328688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0DFE8"/>
                </a:solidFill>
                <a:prstDash val="solid"/>
              </a:ln>
              <a:effectLst>
                <a:outerShdw blurRad="50800" dist="12700" dir="8100000" algn="bl" rotWithShape="0">
                  <a:srgbClr val="000000">
                    <a:alpha val="6000"/>
                  </a:srgbClr>
                </a:outerShdw>
              </a:effectLst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59" name="Shape 17">
                <a:extLst>
                  <a:ext uri="{FF2B5EF4-FFF2-40B4-BE49-F238E27FC236}">
                    <a16:creationId xmlns:a16="http://schemas.microsoft.com/office/drawing/2014/main" id="{D83D7E5A-B3C9-7B35-D2E3-7EEC660F63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696" y="3025834"/>
                <a:ext cx="2636806" cy="51224"/>
              </a:xfrm>
              <a:prstGeom prst="rect">
                <a:avLst/>
              </a:prstGeom>
              <a:solidFill>
                <a:srgbClr val="2FB1A2"/>
              </a:solidFill>
              <a:ln w="12700">
                <a:solidFill>
                  <a:srgbClr val="00B5AD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60" name="Shape 18">
                <a:extLst>
                  <a:ext uri="{FF2B5EF4-FFF2-40B4-BE49-F238E27FC236}">
                    <a16:creationId xmlns:a16="http://schemas.microsoft.com/office/drawing/2014/main" id="{A4EEF9A4-C7B4-221A-BBA4-60FADD1D36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40632" y="2820937"/>
                <a:ext cx="878935" cy="853735"/>
              </a:xfrm>
              <a:prstGeom prst="ellipse">
                <a:avLst/>
              </a:prstGeom>
              <a:solidFill>
                <a:srgbClr val="D6EFF9"/>
              </a:solidFill>
              <a:ln w="25400">
                <a:solidFill>
                  <a:srgbClr val="00B5AD"/>
                </a:solidFill>
                <a:prstDash val="solid"/>
              </a:ln>
              <a:effectLst>
                <a:outerShdw blurRad="101600" dist="25400" dir="81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61" name="Text 19">
                <a:extLst>
                  <a:ext uri="{FF2B5EF4-FFF2-40B4-BE49-F238E27FC236}">
                    <a16:creationId xmlns:a16="http://schemas.microsoft.com/office/drawing/2014/main" id="{C96651A7-20CB-529F-FF82-EC23E723A5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87304" y="3851808"/>
                <a:ext cx="2073479" cy="34313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600" b="1">
                    <a:solidFill>
                      <a:srgbClr val="1A1A1A"/>
                    </a:solidFill>
                    <a:ea typeface="Calibri" pitchFamily="34" charset="-122"/>
                    <a:cs typeface="Calibri" pitchFamily="34" charset="-120"/>
                  </a:rPr>
                  <a:t>Digital Twins &amp; Systems Intelligence</a:t>
                </a:r>
                <a:endParaRPr lang="en-US" sz="1600"/>
              </a:p>
            </p:txBody>
          </p:sp>
          <p:sp>
            <p:nvSpPr>
              <p:cNvPr id="62" name="Shape 20">
                <a:extLst>
                  <a:ext uri="{FF2B5EF4-FFF2-40B4-BE49-F238E27FC236}">
                    <a16:creationId xmlns:a16="http://schemas.microsoft.com/office/drawing/2014/main" id="{50956273-B8F8-AEEA-BE7B-9BAB0AC4A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4843" y="4384892"/>
                <a:ext cx="1230509" cy="21344"/>
              </a:xfrm>
              <a:prstGeom prst="rect">
                <a:avLst/>
              </a:prstGeom>
              <a:solidFill>
                <a:srgbClr val="00B5AD"/>
              </a:solidFill>
              <a:ln w="12700">
                <a:solidFill>
                  <a:srgbClr val="00B5AD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63" name="Text 21">
                <a:extLst>
                  <a:ext uri="{FF2B5EF4-FFF2-40B4-BE49-F238E27FC236}">
                    <a16:creationId xmlns:a16="http://schemas.microsoft.com/office/drawing/2014/main" id="{9D089D71-29E9-EEED-744A-AE7B7DEE43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1717" y="4577671"/>
                <a:ext cx="2548912" cy="1141016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ctr">
                  <a:buNone/>
                </a:pPr>
                <a:r>
                  <a:rPr lang="en-GB" sz="1400">
                    <a:solidFill>
                      <a:srgbClr val="4A4A4A"/>
                    </a:solidFill>
                    <a:ea typeface="Calibri" pitchFamily="34" charset="-122"/>
                    <a:cs typeface="Calibri" pitchFamily="34" charset="-120"/>
                  </a:rPr>
                  <a:t>Simulate policy and infrastructure impacts across the urban system before real-world implementation.</a:t>
                </a:r>
              </a:p>
            </p:txBody>
          </p:sp>
          <p:pic>
            <p:nvPicPr>
              <p:cNvPr id="42" name="Picture 2" descr="Artificial intelligence Vector Icons free download in SVG, PNG Format">
                <a:extLst>
                  <a:ext uri="{FF2B5EF4-FFF2-40B4-BE49-F238E27FC236}">
                    <a16:creationId xmlns:a16="http://schemas.microsoft.com/office/drawing/2014/main" id="{869307C2-D4B2-3769-188D-50E9CA5600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4212" y="2843315"/>
                <a:ext cx="846816" cy="822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44CA1FC-203B-4613-0759-EF90F846D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3578" y="2919211"/>
                <a:ext cx="668436" cy="670747"/>
              </a:xfrm>
              <a:prstGeom prst="rect">
                <a:avLst/>
              </a:prstGeom>
            </p:spPr>
          </p:pic>
          <p:sp>
            <p:nvSpPr>
              <p:cNvPr id="65" name="Shape 16">
                <a:extLst>
                  <a:ext uri="{FF2B5EF4-FFF2-40B4-BE49-F238E27FC236}">
                    <a16:creationId xmlns:a16="http://schemas.microsoft.com/office/drawing/2014/main" id="{96F63227-9851-0C80-602F-0B1C09D1F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98458" y="3025834"/>
                <a:ext cx="2636806" cy="328688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0DFE8"/>
                </a:solidFill>
                <a:prstDash val="solid"/>
              </a:ln>
              <a:effectLst>
                <a:outerShdw blurRad="50800" dist="12700" dir="8100000" algn="bl" rotWithShape="0">
                  <a:srgbClr val="000000">
                    <a:alpha val="6000"/>
                  </a:srgbClr>
                </a:outerShdw>
              </a:effectLst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66" name="Shape 17">
                <a:extLst>
                  <a:ext uri="{FF2B5EF4-FFF2-40B4-BE49-F238E27FC236}">
                    <a16:creationId xmlns:a16="http://schemas.microsoft.com/office/drawing/2014/main" id="{98EF3B2E-2471-AFBB-E70B-96B05AC397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98458" y="3025834"/>
                <a:ext cx="2636806" cy="51224"/>
              </a:xfrm>
              <a:prstGeom prst="rect">
                <a:avLst/>
              </a:prstGeom>
              <a:solidFill>
                <a:srgbClr val="3D988A"/>
              </a:solidFill>
              <a:ln w="12700">
                <a:solidFill>
                  <a:srgbClr val="00B5AD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67" name="Shape 18">
                <a:extLst>
                  <a:ext uri="{FF2B5EF4-FFF2-40B4-BE49-F238E27FC236}">
                    <a16:creationId xmlns:a16="http://schemas.microsoft.com/office/drawing/2014/main" id="{CCB6D8B6-2C43-1D9B-714E-724CC300AF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77394" y="2820937"/>
                <a:ext cx="878935" cy="853735"/>
              </a:xfrm>
              <a:prstGeom prst="ellipse">
                <a:avLst/>
              </a:prstGeom>
              <a:solidFill>
                <a:srgbClr val="D6EFF9"/>
              </a:solidFill>
              <a:ln w="25400">
                <a:solidFill>
                  <a:srgbClr val="3D988A"/>
                </a:solidFill>
                <a:prstDash val="solid"/>
              </a:ln>
              <a:effectLst>
                <a:outerShdw blurRad="101600" dist="25400" dir="81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68" name="Text 19">
                <a:extLst>
                  <a:ext uri="{FF2B5EF4-FFF2-40B4-BE49-F238E27FC236}">
                    <a16:creationId xmlns:a16="http://schemas.microsoft.com/office/drawing/2014/main" id="{26675AE5-58A3-445E-F5F8-49A91F02F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70961" y="3681452"/>
                <a:ext cx="2513552" cy="74665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GB" sz="1600" b="1">
                    <a:solidFill>
                      <a:srgbClr val="1A1A1A"/>
                    </a:solidFill>
                    <a:ea typeface="Calibri" pitchFamily="34" charset="-122"/>
                    <a:cs typeface="Calibri" pitchFamily="34" charset="-120"/>
                  </a:rPr>
                  <a:t>Robust Data Foundations &amp; AI Governance</a:t>
                </a:r>
                <a:endParaRPr lang="en-US" sz="1600"/>
              </a:p>
            </p:txBody>
          </p:sp>
          <p:sp>
            <p:nvSpPr>
              <p:cNvPr id="69" name="Shape 20">
                <a:extLst>
                  <a:ext uri="{FF2B5EF4-FFF2-40B4-BE49-F238E27FC236}">
                    <a16:creationId xmlns:a16="http://schemas.microsoft.com/office/drawing/2014/main" id="{A7F36D97-D465-2DAC-8E7C-F180395394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01605" y="4384892"/>
                <a:ext cx="1230509" cy="21344"/>
              </a:xfrm>
              <a:prstGeom prst="rect">
                <a:avLst/>
              </a:prstGeom>
              <a:solidFill>
                <a:srgbClr val="3D988A"/>
              </a:solidFill>
              <a:ln w="12700">
                <a:solidFill>
                  <a:srgbClr val="00B5AD"/>
                </a:solidFill>
                <a:prstDash val="solid"/>
              </a:ln>
            </p:spPr>
            <p:txBody>
              <a:bodyPr/>
              <a:lstStyle/>
              <a:p>
                <a:endParaRPr lang="en-GB" sz="2000"/>
              </a:p>
            </p:txBody>
          </p:sp>
          <p:sp>
            <p:nvSpPr>
              <p:cNvPr id="70" name="Text 21">
                <a:extLst>
                  <a:ext uri="{FF2B5EF4-FFF2-40B4-BE49-F238E27FC236}">
                    <a16:creationId xmlns:a16="http://schemas.microsoft.com/office/drawing/2014/main" id="{35DD2745-A8D1-7047-7ABA-5474BA11B7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30297" y="4565795"/>
                <a:ext cx="2373126" cy="1151863"/>
              </a:xfrm>
              <a:prstGeom prst="rect">
                <a:avLst/>
              </a:prstGeom>
              <a:noFill/>
              <a:ln/>
            </p:spPr>
            <p:txBody>
              <a:bodyPr wrap="square" rtlCol="0" anchor="t"/>
              <a:lstStyle/>
              <a:p>
                <a:pPr marL="0" indent="0" algn="ctr">
                  <a:buNone/>
                </a:pPr>
                <a:r>
                  <a:rPr lang="en-GB" sz="1400">
                    <a:solidFill>
                      <a:srgbClr val="4A4A4A"/>
                    </a:solidFill>
                    <a:ea typeface="Calibri" pitchFamily="34" charset="-122"/>
                    <a:cs typeface="Calibri" pitchFamily="34" charset="-120"/>
                  </a:rPr>
                  <a:t>Build secure, federated data systems that ensure city-owned data control and power all capabilities.</a:t>
                </a:r>
              </a:p>
            </p:txBody>
          </p:sp>
        </p:grpSp>
        <p:pic>
          <p:nvPicPr>
            <p:cNvPr id="1032" name="Picture 8" descr="Digital twin - Free technology icons">
              <a:extLst>
                <a:ext uri="{FF2B5EF4-FFF2-40B4-BE49-F238E27FC236}">
                  <a16:creationId xmlns:a16="http://schemas.microsoft.com/office/drawing/2014/main" id="{E3A938E9-DF58-5D64-0C10-19FCBAD70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970" y="2827552"/>
              <a:ext cx="629414" cy="629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Data storage - Free technology icons">
              <a:extLst>
                <a:ext uri="{FF2B5EF4-FFF2-40B4-BE49-F238E27FC236}">
                  <a16:creationId xmlns:a16="http://schemas.microsoft.com/office/drawing/2014/main" id="{C0A1AC81-902A-3C40-F18D-CCE8B10D3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752" y="2827552"/>
              <a:ext cx="615179" cy="615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B55D4FF1-08F2-1F91-9362-A82D6544C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0C1C229-C1E0-AF3D-78F2-4D0044E48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387392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878F2-A1C0-8D04-DB46-A06708D66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4">
            <a:extLst>
              <a:ext uri="{FF2B5EF4-FFF2-40B4-BE49-F238E27FC236}">
                <a16:creationId xmlns:a16="http://schemas.microsoft.com/office/drawing/2014/main" id="{8D59AAF8-2FB3-C538-0C24-760429C56302}"/>
              </a:ext>
            </a:extLst>
          </p:cNvPr>
          <p:cNvSpPr>
            <a:spLocks noChangeAspect="1"/>
          </p:cNvSpPr>
          <p:nvPr/>
        </p:nvSpPr>
        <p:spPr>
          <a:xfrm>
            <a:off x="551782" y="832364"/>
            <a:ext cx="80467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>
                <a:solidFill>
                  <a:srgbClr val="000000"/>
                </a:solidFill>
                <a:ea typeface="Inter Bold" pitchFamily="34" charset="-122"/>
                <a:cs typeface="Inter Bold" pitchFamily="34" charset="-120"/>
              </a:rPr>
              <a:t>How to Use This Field Guide?</a:t>
            </a:r>
            <a:endParaRPr lang="en-US" sz="320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0368B25-CFF2-203A-429A-91AA5DF40700}"/>
              </a:ext>
            </a:extLst>
          </p:cNvPr>
          <p:cNvSpPr/>
          <p:nvPr/>
        </p:nvSpPr>
        <p:spPr>
          <a:xfrm>
            <a:off x="614785" y="1437045"/>
            <a:ext cx="7730014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i="1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Three steps. No consultant required. Any city, any size, any budget.</a:t>
            </a:r>
            <a:endParaRPr lang="en-US" i="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0474AF3-F2AE-76F9-66E9-91BF096535B7}"/>
              </a:ext>
            </a:extLst>
          </p:cNvPr>
          <p:cNvGrpSpPr/>
          <p:nvPr/>
        </p:nvGrpSpPr>
        <p:grpSpPr>
          <a:xfrm>
            <a:off x="665083" y="2019201"/>
            <a:ext cx="6832997" cy="3473147"/>
            <a:chOff x="665083" y="1935408"/>
            <a:chExt cx="6832997" cy="3473147"/>
          </a:xfrm>
        </p:grpSpPr>
        <p:pic>
          <p:nvPicPr>
            <p:cNvPr id="4" name="Image 1" descr="preencoded.png">
              <a:extLst>
                <a:ext uri="{FF2B5EF4-FFF2-40B4-BE49-F238E27FC236}">
                  <a16:creationId xmlns:a16="http://schemas.microsoft.com/office/drawing/2014/main" id="{B67921FD-FC4C-97E4-59D9-E5183996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5083" y="1935408"/>
              <a:ext cx="821431" cy="113347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65FDB174-D561-571C-E7C8-FC5023585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828" y="2013624"/>
              <a:ext cx="2143098" cy="2567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1950" b="1">
                  <a:solidFill>
                    <a:srgbClr val="272525"/>
                  </a:solidFill>
                  <a:ea typeface="Inter Bold" pitchFamily="34" charset="-122"/>
                  <a:cs typeface="Inter Bold" pitchFamily="34" charset="-120"/>
                </a:rPr>
                <a:t>Step 1 — Pulse Check</a:t>
              </a:r>
              <a:endParaRPr lang="en-US" sz="1950"/>
            </a:p>
          </p:txBody>
        </p:sp>
        <p:sp>
          <p:nvSpPr>
            <p:cNvPr id="6" name="Text 3">
              <a:extLst>
                <a:ext uri="{FF2B5EF4-FFF2-40B4-BE49-F238E27FC236}">
                  <a16:creationId xmlns:a16="http://schemas.microsoft.com/office/drawing/2014/main" id="{82DAD0A8-638F-50A8-E0A3-438577A9E4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828" y="2397577"/>
              <a:ext cx="5865252" cy="5112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800"/>
                </a:lnSpc>
              </a:pPr>
              <a:r>
                <a:rPr lang="en-US" sz="1500">
                  <a:solidFill>
                    <a:srgbClr val="272525"/>
                  </a:solidFill>
                  <a:ea typeface="Inter" pitchFamily="34" charset="-122"/>
                  <a:cs typeface="Inter" pitchFamily="34" charset="-120"/>
                </a:rPr>
                <a:t>~20 min · Answer 12 Yes/No questions · Find your starting Tier (0–5)</a:t>
              </a:r>
            </a:p>
            <a:p>
              <a:pPr>
                <a:lnSpc>
                  <a:spcPts val="1800"/>
                </a:lnSpc>
              </a:pPr>
              <a:r>
                <a:rPr lang="en-US" sz="1500">
                  <a:solidFill>
                    <a:srgbClr val="272525"/>
                  </a:solidFill>
                  <a:ea typeface="Inter" pitchFamily="34" charset="-122"/>
                  <a:cs typeface="Inter" pitchFamily="34" charset="-120"/>
                </a:rPr>
                <a:t>· Identify your strategic focus</a:t>
              </a:r>
              <a:endParaRPr lang="en-US" sz="1500"/>
            </a:p>
          </p:txBody>
        </p:sp>
        <p:pic>
          <p:nvPicPr>
            <p:cNvPr id="8" name="Image 2" descr="preencoded.png">
              <a:extLst>
                <a:ext uri="{FF2B5EF4-FFF2-40B4-BE49-F238E27FC236}">
                  <a16:creationId xmlns:a16="http://schemas.microsoft.com/office/drawing/2014/main" id="{A49C6D45-F17F-4160-8288-36EF439C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5083" y="3068886"/>
              <a:ext cx="821431" cy="116983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Text 4">
              <a:extLst>
                <a:ext uri="{FF2B5EF4-FFF2-40B4-BE49-F238E27FC236}">
                  <a16:creationId xmlns:a16="http://schemas.microsoft.com/office/drawing/2014/main" id="{BE28A942-38F4-9F56-A87F-D5E4A82EED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828" y="3166986"/>
              <a:ext cx="3460796" cy="2567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1950" b="1">
                  <a:solidFill>
                    <a:srgbClr val="272525"/>
                  </a:solidFill>
                  <a:ea typeface="Inter Bold" pitchFamily="34" charset="-122"/>
                  <a:cs typeface="Inter Bold" pitchFamily="34" charset="-120"/>
                </a:rPr>
                <a:t>Step 2 — Essential 20 Assessment</a:t>
              </a:r>
              <a:endParaRPr lang="en-US" sz="1950"/>
            </a:p>
          </p:txBody>
        </p:sp>
        <p:sp>
          <p:nvSpPr>
            <p:cNvPr id="11" name="Text 5">
              <a:extLst>
                <a:ext uri="{FF2B5EF4-FFF2-40B4-BE49-F238E27FC236}">
                  <a16:creationId xmlns:a16="http://schemas.microsoft.com/office/drawing/2014/main" id="{A1C8E334-4BA4-9E82-11FD-5B0B244DB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2828" y="3550768"/>
              <a:ext cx="5408052" cy="49694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en-US" sz="1500">
                  <a:solidFill>
                    <a:srgbClr val="272525"/>
                  </a:solidFill>
                  <a:ea typeface="Inter" pitchFamily="34" charset="-122"/>
                  <a:cs typeface="Inter" pitchFamily="34" charset="-120"/>
                </a:rPr>
                <a:t>2–4 hrs · Score 20 indicators (0–4) · Document evidence · Identify critical gaps</a:t>
              </a:r>
              <a:endParaRPr lang="en-US" sz="1500"/>
            </a:p>
          </p:txBody>
        </p:sp>
        <p:pic>
          <p:nvPicPr>
            <p:cNvPr id="40" name="Image 3" descr="preencoded.png">
              <a:extLst>
                <a:ext uri="{FF2B5EF4-FFF2-40B4-BE49-F238E27FC236}">
                  <a16:creationId xmlns:a16="http://schemas.microsoft.com/office/drawing/2014/main" id="{50075718-C2DE-D736-A87F-E898400AD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5083" y="4238721"/>
              <a:ext cx="821431" cy="1169834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Text 6">
              <a:extLst>
                <a:ext uri="{FF2B5EF4-FFF2-40B4-BE49-F238E27FC236}">
                  <a16:creationId xmlns:a16="http://schemas.microsoft.com/office/drawing/2014/main" id="{65149AB1-22FA-CB24-95AD-99A58E21EE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2516" y="4273325"/>
              <a:ext cx="2884933" cy="2567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450"/>
                </a:lnSpc>
                <a:buNone/>
              </a:pPr>
              <a:r>
                <a:rPr lang="en-US" sz="1950" b="1">
                  <a:solidFill>
                    <a:srgbClr val="272525"/>
                  </a:solidFill>
                  <a:ea typeface="Inter Bold" pitchFamily="34" charset="-122"/>
                  <a:cs typeface="Inter Bold" pitchFamily="34" charset="-120"/>
                </a:rPr>
                <a:t>Step 3 — 90-Day Action Plan</a:t>
              </a:r>
              <a:endParaRPr lang="en-US" sz="1950"/>
            </a:p>
          </p:txBody>
        </p:sp>
        <p:sp>
          <p:nvSpPr>
            <p:cNvPr id="42" name="Text 7">
              <a:extLst>
                <a:ext uri="{FF2B5EF4-FFF2-40B4-BE49-F238E27FC236}">
                  <a16:creationId xmlns:a16="http://schemas.microsoft.com/office/drawing/2014/main" id="{56A9B12C-55A1-127F-647C-84F0DF0390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2516" y="4689699"/>
              <a:ext cx="5319013" cy="49694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1800"/>
                </a:lnSpc>
                <a:buNone/>
              </a:pPr>
              <a:r>
                <a:rPr lang="en-US" sz="1500">
                  <a:solidFill>
                    <a:srgbClr val="272525"/>
                  </a:solidFill>
                  <a:ea typeface="Inter" pitchFamily="34" charset="-122"/>
                  <a:cs typeface="Inter" pitchFamily="34" charset="-120"/>
                </a:rPr>
                <a:t>Half-day workshop · Set priorities · Assign owners and budgets · Schedule first review</a:t>
              </a:r>
              <a:endParaRPr lang="en-US" sz="15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E86410-8DB3-FCEE-E435-A04A3ED371E2}"/>
              </a:ext>
            </a:extLst>
          </p:cNvPr>
          <p:cNvGrpSpPr/>
          <p:nvPr/>
        </p:nvGrpSpPr>
        <p:grpSpPr>
          <a:xfrm>
            <a:off x="551782" y="5717960"/>
            <a:ext cx="6946298" cy="826669"/>
            <a:chOff x="551782" y="5717960"/>
            <a:chExt cx="6946298" cy="82666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E76C4E8-292C-A84D-9939-93EBF04BBDB2}"/>
                </a:ext>
              </a:extLst>
            </p:cNvPr>
            <p:cNvGrpSpPr/>
            <p:nvPr/>
          </p:nvGrpSpPr>
          <p:grpSpPr>
            <a:xfrm>
              <a:off x="551782" y="5717960"/>
              <a:ext cx="6946298" cy="826669"/>
              <a:chOff x="551782" y="5717960"/>
              <a:chExt cx="6946298" cy="826669"/>
            </a:xfrm>
          </p:grpSpPr>
          <p:sp>
            <p:nvSpPr>
              <p:cNvPr id="43" name="Shape 8">
                <a:extLst>
                  <a:ext uri="{FF2B5EF4-FFF2-40B4-BE49-F238E27FC236}">
                    <a16:creationId xmlns:a16="http://schemas.microsoft.com/office/drawing/2014/main" id="{3885477E-750F-8208-6AE0-8DF095690F6A}"/>
                  </a:ext>
                </a:extLst>
              </p:cNvPr>
              <p:cNvSpPr/>
              <p:nvPr/>
            </p:nvSpPr>
            <p:spPr>
              <a:xfrm>
                <a:off x="551782" y="5717960"/>
                <a:ext cx="6946298" cy="826669"/>
              </a:xfrm>
              <a:prstGeom prst="roundRect">
                <a:avLst>
                  <a:gd name="adj" fmla="val 6018"/>
                </a:avLst>
              </a:prstGeom>
              <a:noFill/>
              <a:ln w="19050">
                <a:solidFill>
                  <a:srgbClr val="12A3D8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44" name="Image 4" descr="preencoded.png">
                <a:extLst>
                  <a:ext uri="{FF2B5EF4-FFF2-40B4-BE49-F238E27FC236}">
                    <a16:creationId xmlns:a16="http://schemas.microsoft.com/office/drawing/2014/main" id="{7C5C8368-E1D3-3970-C30B-61ED78BC7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083" y="5880981"/>
                <a:ext cx="252413" cy="201930"/>
              </a:xfrm>
              <a:prstGeom prst="rect">
                <a:avLst/>
              </a:prstGeom>
            </p:spPr>
          </p:pic>
        </p:grpSp>
        <p:sp>
          <p:nvSpPr>
            <p:cNvPr id="45" name="Text 9">
              <a:extLst>
                <a:ext uri="{FF2B5EF4-FFF2-40B4-BE49-F238E27FC236}">
                  <a16:creationId xmlns:a16="http://schemas.microsoft.com/office/drawing/2014/main" id="{FA830C53-4E29-DE1F-30BE-F1637D00CF1E}"/>
                </a:ext>
              </a:extLst>
            </p:cNvPr>
            <p:cNvSpPr/>
            <p:nvPr/>
          </p:nvSpPr>
          <p:spPr>
            <a:xfrm>
              <a:off x="1043887" y="5800131"/>
              <a:ext cx="6362754" cy="5744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400">
                  <a:solidFill>
                    <a:srgbClr val="000000"/>
                  </a:solidFill>
                  <a:ea typeface="Inter" pitchFamily="34" charset="-122"/>
                  <a:cs typeface="Inter" pitchFamily="34" charset="-120"/>
                </a:rPr>
                <a:t>Gather at least three people: your </a:t>
              </a:r>
              <a:r>
                <a:rPr lang="en-US" sz="1400" b="1">
                  <a:solidFill>
                    <a:srgbClr val="000000"/>
                  </a:solidFill>
                  <a:ea typeface="Inter" pitchFamily="34" charset="-122"/>
                  <a:cs typeface="Inter" pitchFamily="34" charset="-120"/>
                </a:rPr>
                <a:t>digital lead</a:t>
              </a:r>
              <a:r>
                <a:rPr lang="en-US" sz="1400">
                  <a:solidFill>
                    <a:srgbClr val="000000"/>
                  </a:solidFill>
                  <a:ea typeface="Inter" pitchFamily="34" charset="-122"/>
                  <a:cs typeface="Inter" pitchFamily="34" charset="-120"/>
                </a:rPr>
                <a:t>, a </a:t>
              </a:r>
              <a:r>
                <a:rPr lang="en-US" sz="1400" b="1">
                  <a:solidFill>
                    <a:srgbClr val="000000"/>
                  </a:solidFill>
                  <a:ea typeface="Inter" pitchFamily="34" charset="-122"/>
                  <a:cs typeface="Inter" pitchFamily="34" charset="-120"/>
                </a:rPr>
                <a:t>finance representative</a:t>
              </a:r>
              <a:r>
                <a:rPr lang="en-US" sz="1400">
                  <a:solidFill>
                    <a:srgbClr val="000000"/>
                  </a:solidFill>
                  <a:ea typeface="Inter" pitchFamily="34" charset="-122"/>
                  <a:cs typeface="Inter" pitchFamily="34" charset="-120"/>
                </a:rPr>
                <a:t>, and a </a:t>
              </a:r>
              <a:r>
                <a:rPr lang="en-US" sz="1400" b="1">
                  <a:solidFill>
                    <a:srgbClr val="000000"/>
                  </a:solidFill>
                  <a:ea typeface="Inter" pitchFamily="34" charset="-122"/>
                  <a:cs typeface="Inter" pitchFamily="34" charset="-120"/>
                </a:rPr>
                <a:t>community or communications officer</a:t>
              </a:r>
              <a:r>
                <a:rPr lang="en-US" sz="1400">
                  <a:solidFill>
                    <a:srgbClr val="000000"/>
                  </a:solidFill>
                  <a:ea typeface="Inter" pitchFamily="34" charset="-122"/>
                  <a:cs typeface="Inter" pitchFamily="34" charset="-120"/>
                </a:rPr>
                <a:t>. This is your assessment team.</a:t>
              </a:r>
              <a:endParaRPr lang="en-US" sz="14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565D605-9CE9-8FE5-62C6-823970D88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0"/>
            <a:ext cx="4397829" cy="6858000"/>
          </a:xfrm>
          <a:prstGeom prst="rect">
            <a:avLst/>
          </a:prstGeom>
        </p:spPr>
      </p:pic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99FECA28-4D71-1C27-5C20-9AE21E566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41F8D92-7C5F-E6A2-5139-77A4088A6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11164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D872D-9E6F-BC2C-A4AE-54ED70E8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4">
            <a:extLst>
              <a:ext uri="{FF2B5EF4-FFF2-40B4-BE49-F238E27FC236}">
                <a16:creationId xmlns:a16="http://schemas.microsoft.com/office/drawing/2014/main" id="{35113670-2D90-5C42-5C80-5FC002F03BE8}"/>
              </a:ext>
            </a:extLst>
          </p:cNvPr>
          <p:cNvSpPr/>
          <p:nvPr/>
        </p:nvSpPr>
        <p:spPr>
          <a:xfrm>
            <a:off x="497840" y="818388"/>
            <a:ext cx="910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Step 1: The Pulse Check — 12 Domains (1)</a:t>
            </a:r>
            <a:endParaRPr lang="en-US" sz="3200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B4FB9623-1B5B-1693-D384-95478A4DC14D}"/>
              </a:ext>
            </a:extLst>
          </p:cNvPr>
          <p:cNvSpPr/>
          <p:nvPr/>
        </p:nvSpPr>
        <p:spPr>
          <a:xfrm>
            <a:off x="497840" y="1344168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i="1">
                <a:solidFill>
                  <a:srgbClr val="78909C"/>
                </a:solidFill>
                <a:ea typeface="Calibri" pitchFamily="34" charset="-122"/>
                <a:cs typeface="Calibri" pitchFamily="34" charset="-120"/>
              </a:rPr>
              <a:t>Answer Yes/No · Count your Yes answers · Find your Tier</a:t>
            </a:r>
            <a:endParaRPr lang="en-US" sz="1600"/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5BB4AAE3-29E1-7547-B0AF-347F449ED11D}"/>
              </a:ext>
            </a:extLst>
          </p:cNvPr>
          <p:cNvSpPr/>
          <p:nvPr/>
        </p:nvSpPr>
        <p:spPr>
          <a:xfrm>
            <a:off x="534416" y="1715415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75E2026-D0F8-88EC-F218-DE7DF02D8914}"/>
              </a:ext>
            </a:extLst>
          </p:cNvPr>
          <p:cNvGrpSpPr>
            <a:grpSpLocks noChangeAspect="1"/>
          </p:cNvGrpSpPr>
          <p:nvPr/>
        </p:nvGrpSpPr>
        <p:grpSpPr>
          <a:xfrm>
            <a:off x="144796" y="2090930"/>
            <a:ext cx="12047204" cy="4280813"/>
            <a:chOff x="614785" y="1887323"/>
            <a:chExt cx="10609719" cy="2292757"/>
          </a:xfrm>
        </p:grpSpPr>
        <p:sp>
          <p:nvSpPr>
            <p:cNvPr id="18" name="Shape 7">
              <a:extLst>
                <a:ext uri="{FF2B5EF4-FFF2-40B4-BE49-F238E27FC236}">
                  <a16:creationId xmlns:a16="http://schemas.microsoft.com/office/drawing/2014/main" id="{2FC6111F-3F61-64EC-0641-2F89B4DF2BD8}"/>
                </a:ext>
              </a:extLst>
            </p:cNvPr>
            <p:cNvSpPr/>
            <p:nvPr/>
          </p:nvSpPr>
          <p:spPr>
            <a:xfrm>
              <a:off x="614785" y="1887323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Shape 8">
              <a:extLst>
                <a:ext uri="{FF2B5EF4-FFF2-40B4-BE49-F238E27FC236}">
                  <a16:creationId xmlns:a16="http://schemas.microsoft.com/office/drawing/2014/main" id="{7B8D24C4-658C-795E-DA9E-6DB5B1D14EE8}"/>
                </a:ext>
              </a:extLst>
            </p:cNvPr>
            <p:cNvSpPr/>
            <p:nvPr/>
          </p:nvSpPr>
          <p:spPr>
            <a:xfrm>
              <a:off x="614785" y="1887323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20" name="Image 0" descr="preencoded.png">
              <a:extLst>
                <a:ext uri="{FF2B5EF4-FFF2-40B4-BE49-F238E27FC236}">
                  <a16:creationId xmlns:a16="http://schemas.microsoft.com/office/drawing/2014/main" id="{A9B3150D-93E2-F2A0-9630-38E9F9821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4756" y="1914258"/>
              <a:ext cx="449911" cy="293846"/>
            </a:xfrm>
            <a:prstGeom prst="rect">
              <a:avLst/>
            </a:prstGeom>
          </p:spPr>
        </p:pic>
        <p:sp>
          <p:nvSpPr>
            <p:cNvPr id="21" name="Text 9">
              <a:extLst>
                <a:ext uri="{FF2B5EF4-FFF2-40B4-BE49-F238E27FC236}">
                  <a16:creationId xmlns:a16="http://schemas.microsoft.com/office/drawing/2014/main" id="{1BD3A3C6-00E2-DE56-5874-D30911741BEE}"/>
                </a:ext>
              </a:extLst>
            </p:cNvPr>
            <p:cNvSpPr/>
            <p:nvPr/>
          </p:nvSpPr>
          <p:spPr>
            <a:xfrm>
              <a:off x="1815548" y="1909591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Vision</a:t>
              </a:r>
              <a:endParaRPr lang="en-US" sz="2200"/>
            </a:p>
          </p:txBody>
        </p:sp>
        <p:sp>
          <p:nvSpPr>
            <p:cNvPr id="22" name="Text 10">
              <a:extLst>
                <a:ext uri="{FF2B5EF4-FFF2-40B4-BE49-F238E27FC236}">
                  <a16:creationId xmlns:a16="http://schemas.microsoft.com/office/drawing/2014/main" id="{3DD8B063-A691-7CC0-DA7D-D4ED860D0094}"/>
                </a:ext>
              </a:extLst>
            </p:cNvPr>
            <p:cNvSpPr/>
            <p:nvPr/>
          </p:nvSpPr>
          <p:spPr>
            <a:xfrm>
              <a:off x="874342" y="2235039"/>
              <a:ext cx="2996037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Does your city have a formally endorsed policy or strategy for the AI-enabled Citiverse, digital twins, or AI-powered virtual services, linked to your existing strategic plan?</a:t>
              </a:r>
              <a:endParaRPr lang="en-US" sz="1400"/>
            </a:p>
          </p:txBody>
        </p:sp>
        <p:sp>
          <p:nvSpPr>
            <p:cNvPr id="23" name="Shape 11">
              <a:extLst>
                <a:ext uri="{FF2B5EF4-FFF2-40B4-BE49-F238E27FC236}">
                  <a16:creationId xmlns:a16="http://schemas.microsoft.com/office/drawing/2014/main" id="{CA0EDFA2-EBEE-7E98-E78C-8422803E0C1A}"/>
                </a:ext>
              </a:extLst>
            </p:cNvPr>
            <p:cNvSpPr/>
            <p:nvPr/>
          </p:nvSpPr>
          <p:spPr>
            <a:xfrm>
              <a:off x="4118810" y="1887323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Shape 12">
              <a:extLst>
                <a:ext uri="{FF2B5EF4-FFF2-40B4-BE49-F238E27FC236}">
                  <a16:creationId xmlns:a16="http://schemas.microsoft.com/office/drawing/2014/main" id="{98F93B41-DDCF-E62B-6C4A-61CC5554FC05}"/>
                </a:ext>
              </a:extLst>
            </p:cNvPr>
            <p:cNvSpPr/>
            <p:nvPr/>
          </p:nvSpPr>
          <p:spPr>
            <a:xfrm>
              <a:off x="4118810" y="1887323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25" name="Image 1" descr="preencoded.png">
              <a:extLst>
                <a:ext uri="{FF2B5EF4-FFF2-40B4-BE49-F238E27FC236}">
                  <a16:creationId xmlns:a16="http://schemas.microsoft.com/office/drawing/2014/main" id="{EEFFD695-41CE-2607-BA27-C7E58A860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01227" y="1914259"/>
              <a:ext cx="424655" cy="293846"/>
            </a:xfrm>
            <a:prstGeom prst="rect">
              <a:avLst/>
            </a:prstGeom>
          </p:spPr>
        </p:pic>
        <p:sp>
          <p:nvSpPr>
            <p:cNvPr id="26" name="Text 13">
              <a:extLst>
                <a:ext uri="{FF2B5EF4-FFF2-40B4-BE49-F238E27FC236}">
                  <a16:creationId xmlns:a16="http://schemas.microsoft.com/office/drawing/2014/main" id="{80A27E3E-29AD-6DC4-ED49-43337DA0E653}"/>
                </a:ext>
              </a:extLst>
            </p:cNvPr>
            <p:cNvSpPr/>
            <p:nvPr/>
          </p:nvSpPr>
          <p:spPr>
            <a:xfrm>
              <a:off x="5308447" y="1911113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Barriers</a:t>
              </a:r>
              <a:endParaRPr lang="en-US" sz="2200"/>
            </a:p>
          </p:txBody>
        </p:sp>
        <p:sp>
          <p:nvSpPr>
            <p:cNvPr id="27" name="Text 14">
              <a:extLst>
                <a:ext uri="{FF2B5EF4-FFF2-40B4-BE49-F238E27FC236}">
                  <a16:creationId xmlns:a16="http://schemas.microsoft.com/office/drawing/2014/main" id="{C9FCC168-9ECF-3548-0987-79D423BA1653}"/>
                </a:ext>
              </a:extLst>
            </p:cNvPr>
            <p:cNvSpPr/>
            <p:nvPr/>
          </p:nvSpPr>
          <p:spPr>
            <a:xfrm>
              <a:off x="4270472" y="2269302"/>
              <a:ext cx="3229665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Has your city evaluated its organisational culture and readiness for AI-enabled </a:t>
              </a:r>
              <a:r>
                <a:rPr lang="en-GB" sz="1400" err="1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Citiverse</a:t>
              </a: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 digital transformation and identified who will champion and who may resist?</a:t>
              </a:r>
              <a:endParaRPr lang="en-US" sz="1400"/>
            </a:p>
          </p:txBody>
        </p:sp>
        <p:sp>
          <p:nvSpPr>
            <p:cNvPr id="28" name="Shape 15">
              <a:extLst>
                <a:ext uri="{FF2B5EF4-FFF2-40B4-BE49-F238E27FC236}">
                  <a16:creationId xmlns:a16="http://schemas.microsoft.com/office/drawing/2014/main" id="{5488ED51-C858-853E-563F-E074DB7152F1}"/>
                </a:ext>
              </a:extLst>
            </p:cNvPr>
            <p:cNvSpPr/>
            <p:nvPr/>
          </p:nvSpPr>
          <p:spPr>
            <a:xfrm>
              <a:off x="7622835" y="1887323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Shape 16">
              <a:extLst>
                <a:ext uri="{FF2B5EF4-FFF2-40B4-BE49-F238E27FC236}">
                  <a16:creationId xmlns:a16="http://schemas.microsoft.com/office/drawing/2014/main" id="{5CC67883-9B74-F75E-219C-8F65789CBE9F}"/>
                </a:ext>
              </a:extLst>
            </p:cNvPr>
            <p:cNvSpPr/>
            <p:nvPr/>
          </p:nvSpPr>
          <p:spPr>
            <a:xfrm>
              <a:off x="7622835" y="1887323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30" name="Image 2" descr="preencoded.png">
              <a:extLst>
                <a:ext uri="{FF2B5EF4-FFF2-40B4-BE49-F238E27FC236}">
                  <a16:creationId xmlns:a16="http://schemas.microsoft.com/office/drawing/2014/main" id="{7FB76611-6911-300C-B97F-15EDED94A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05253" y="1914259"/>
              <a:ext cx="424655" cy="293846"/>
            </a:xfrm>
            <a:prstGeom prst="rect">
              <a:avLst/>
            </a:prstGeom>
          </p:spPr>
        </p:pic>
        <p:sp>
          <p:nvSpPr>
            <p:cNvPr id="31" name="Text 17">
              <a:extLst>
                <a:ext uri="{FF2B5EF4-FFF2-40B4-BE49-F238E27FC236}">
                  <a16:creationId xmlns:a16="http://schemas.microsoft.com/office/drawing/2014/main" id="{957DFF13-3E50-00A4-D055-D310026CAD5F}"/>
                </a:ext>
              </a:extLst>
            </p:cNvPr>
            <p:cNvSpPr/>
            <p:nvPr/>
          </p:nvSpPr>
          <p:spPr>
            <a:xfrm>
              <a:off x="8737079" y="1909114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Use Cases</a:t>
              </a:r>
              <a:endParaRPr lang="en-US" sz="2200"/>
            </a:p>
          </p:txBody>
        </p:sp>
        <p:sp>
          <p:nvSpPr>
            <p:cNvPr id="32" name="Text 18">
              <a:extLst>
                <a:ext uri="{FF2B5EF4-FFF2-40B4-BE49-F238E27FC236}">
                  <a16:creationId xmlns:a16="http://schemas.microsoft.com/office/drawing/2014/main" id="{7068B421-B0C8-2184-58BB-968F6ECFAE5E}"/>
                </a:ext>
              </a:extLst>
            </p:cNvPr>
            <p:cNvSpPr/>
            <p:nvPr/>
          </p:nvSpPr>
          <p:spPr>
            <a:xfrm>
              <a:off x="7759694" y="2259017"/>
              <a:ext cx="3194128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Has your city identified at least one high-priority urban problem the AI-enabled </a:t>
              </a:r>
              <a:r>
                <a:rPr lang="en-GB" sz="1400" err="1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Citiverse</a:t>
              </a: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 will specifically address with a concrete use case and a line of sight to economic opportunity or citizen benefit?</a:t>
              </a:r>
              <a:endParaRPr lang="en-US" sz="1400"/>
            </a:p>
          </p:txBody>
        </p:sp>
        <p:sp>
          <p:nvSpPr>
            <p:cNvPr id="33" name="Shape 19">
              <a:extLst>
                <a:ext uri="{FF2B5EF4-FFF2-40B4-BE49-F238E27FC236}">
                  <a16:creationId xmlns:a16="http://schemas.microsoft.com/office/drawing/2014/main" id="{22DBA830-BF45-C205-7FAB-A11179D34713}"/>
                </a:ext>
              </a:extLst>
            </p:cNvPr>
            <p:cNvSpPr/>
            <p:nvPr/>
          </p:nvSpPr>
          <p:spPr>
            <a:xfrm>
              <a:off x="614785" y="3098591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Shape 20">
              <a:extLst>
                <a:ext uri="{FF2B5EF4-FFF2-40B4-BE49-F238E27FC236}">
                  <a16:creationId xmlns:a16="http://schemas.microsoft.com/office/drawing/2014/main" id="{6AD03E84-2D41-E99E-E927-A5BCB85CE9F3}"/>
                </a:ext>
              </a:extLst>
            </p:cNvPr>
            <p:cNvSpPr/>
            <p:nvPr/>
          </p:nvSpPr>
          <p:spPr>
            <a:xfrm>
              <a:off x="614785" y="3098591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35" name="Image 3" descr="preencoded.png">
              <a:extLst>
                <a:ext uri="{FF2B5EF4-FFF2-40B4-BE49-F238E27FC236}">
                  <a16:creationId xmlns:a16="http://schemas.microsoft.com/office/drawing/2014/main" id="{E5B9DF43-89B6-F319-EDDE-2504968A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7202" y="3125527"/>
              <a:ext cx="424655" cy="293846"/>
            </a:xfrm>
            <a:prstGeom prst="rect">
              <a:avLst/>
            </a:prstGeom>
          </p:spPr>
        </p:pic>
        <p:sp>
          <p:nvSpPr>
            <p:cNvPr id="36" name="Text 21">
              <a:extLst>
                <a:ext uri="{FF2B5EF4-FFF2-40B4-BE49-F238E27FC236}">
                  <a16:creationId xmlns:a16="http://schemas.microsoft.com/office/drawing/2014/main" id="{55D0F21C-8340-8300-12CA-6EDB65957FB1}"/>
                </a:ext>
              </a:extLst>
            </p:cNvPr>
            <p:cNvSpPr/>
            <p:nvPr/>
          </p:nvSpPr>
          <p:spPr>
            <a:xfrm>
              <a:off x="1631385" y="3099291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Governance</a:t>
              </a:r>
              <a:endParaRPr lang="en-US" sz="2200"/>
            </a:p>
          </p:txBody>
        </p:sp>
        <p:sp>
          <p:nvSpPr>
            <p:cNvPr id="37" name="Text 22">
              <a:extLst>
                <a:ext uri="{FF2B5EF4-FFF2-40B4-BE49-F238E27FC236}">
                  <a16:creationId xmlns:a16="http://schemas.microsoft.com/office/drawing/2014/main" id="{C943BE7D-9EB8-4816-CFBA-6189C40BBE8F}"/>
                </a:ext>
              </a:extLst>
            </p:cNvPr>
            <p:cNvSpPr/>
            <p:nvPr/>
          </p:nvSpPr>
          <p:spPr>
            <a:xfrm>
              <a:off x="764756" y="3496909"/>
              <a:ext cx="3224004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Are your legal and regulatory compliance risks for digital transformation regularly reviewed and are existing laws that could block or delay deployment identified?</a:t>
              </a:r>
              <a:endParaRPr lang="en-US" sz="1400"/>
            </a:p>
          </p:txBody>
        </p:sp>
        <p:sp>
          <p:nvSpPr>
            <p:cNvPr id="38" name="Shape 23">
              <a:extLst>
                <a:ext uri="{FF2B5EF4-FFF2-40B4-BE49-F238E27FC236}">
                  <a16:creationId xmlns:a16="http://schemas.microsoft.com/office/drawing/2014/main" id="{49DF8929-1F3D-BDCA-3F37-657CA539584A}"/>
                </a:ext>
              </a:extLst>
            </p:cNvPr>
            <p:cNvSpPr/>
            <p:nvPr/>
          </p:nvSpPr>
          <p:spPr>
            <a:xfrm>
              <a:off x="4118810" y="3098591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Shape 24">
              <a:extLst>
                <a:ext uri="{FF2B5EF4-FFF2-40B4-BE49-F238E27FC236}">
                  <a16:creationId xmlns:a16="http://schemas.microsoft.com/office/drawing/2014/main" id="{EF2EE5E9-0385-9267-A861-26B269361A22}"/>
                </a:ext>
              </a:extLst>
            </p:cNvPr>
            <p:cNvSpPr/>
            <p:nvPr/>
          </p:nvSpPr>
          <p:spPr>
            <a:xfrm>
              <a:off x="4118810" y="3098591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46" name="Image 4" descr="preencoded.png">
              <a:extLst>
                <a:ext uri="{FF2B5EF4-FFF2-40B4-BE49-F238E27FC236}">
                  <a16:creationId xmlns:a16="http://schemas.microsoft.com/office/drawing/2014/main" id="{0281CB41-C902-8DA5-EAAB-B310CB4C1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01227" y="3125527"/>
              <a:ext cx="424655" cy="293846"/>
            </a:xfrm>
            <a:prstGeom prst="rect">
              <a:avLst/>
            </a:prstGeom>
          </p:spPr>
        </p:pic>
        <p:sp>
          <p:nvSpPr>
            <p:cNvPr id="50" name="Text 25">
              <a:extLst>
                <a:ext uri="{FF2B5EF4-FFF2-40B4-BE49-F238E27FC236}">
                  <a16:creationId xmlns:a16="http://schemas.microsoft.com/office/drawing/2014/main" id="{78A5628A-82AD-97E6-BC9D-80619FBBBD67}"/>
                </a:ext>
              </a:extLst>
            </p:cNvPr>
            <p:cNvSpPr/>
            <p:nvPr/>
          </p:nvSpPr>
          <p:spPr>
            <a:xfrm>
              <a:off x="5012712" y="3115042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AI Governance ★</a:t>
              </a:r>
              <a:endParaRPr lang="en-US" sz="2200"/>
            </a:p>
          </p:txBody>
        </p:sp>
        <p:sp>
          <p:nvSpPr>
            <p:cNvPr id="51" name="Text 26">
              <a:extLst>
                <a:ext uri="{FF2B5EF4-FFF2-40B4-BE49-F238E27FC236}">
                  <a16:creationId xmlns:a16="http://schemas.microsoft.com/office/drawing/2014/main" id="{F0B7EBE9-4F53-B1E7-6832-B9E3405AEDD6}"/>
                </a:ext>
              </a:extLst>
            </p:cNvPr>
            <p:cNvSpPr/>
            <p:nvPr/>
          </p:nvSpPr>
          <p:spPr>
            <a:xfrm>
              <a:off x="4335380" y="3467328"/>
              <a:ext cx="3027898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Does your city have formal principles or policies governing the use of AI covering transparency, accountability, explainability, human oversight, and bias prevention in public services?</a:t>
              </a:r>
              <a:endParaRPr lang="en-US" sz="1400"/>
            </a:p>
          </p:txBody>
        </p:sp>
        <p:sp>
          <p:nvSpPr>
            <p:cNvPr id="52" name="Shape 27">
              <a:extLst>
                <a:ext uri="{FF2B5EF4-FFF2-40B4-BE49-F238E27FC236}">
                  <a16:creationId xmlns:a16="http://schemas.microsoft.com/office/drawing/2014/main" id="{494B5B9D-BA7F-C038-4F15-327052835DDE}"/>
                </a:ext>
              </a:extLst>
            </p:cNvPr>
            <p:cNvSpPr/>
            <p:nvPr/>
          </p:nvSpPr>
          <p:spPr>
            <a:xfrm>
              <a:off x="7622835" y="3098591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Shape 28">
              <a:extLst>
                <a:ext uri="{FF2B5EF4-FFF2-40B4-BE49-F238E27FC236}">
                  <a16:creationId xmlns:a16="http://schemas.microsoft.com/office/drawing/2014/main" id="{B268E3D5-7527-80F9-192B-E9F6330B61EB}"/>
                </a:ext>
              </a:extLst>
            </p:cNvPr>
            <p:cNvSpPr/>
            <p:nvPr/>
          </p:nvSpPr>
          <p:spPr>
            <a:xfrm>
              <a:off x="7622835" y="3098591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54" name="Image 5" descr="preencoded.png">
              <a:extLst>
                <a:ext uri="{FF2B5EF4-FFF2-40B4-BE49-F238E27FC236}">
                  <a16:creationId xmlns:a16="http://schemas.microsoft.com/office/drawing/2014/main" id="{E1A8F0A7-7D81-2461-2512-48F14FF7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05253" y="3125527"/>
              <a:ext cx="424655" cy="293846"/>
            </a:xfrm>
            <a:prstGeom prst="rect">
              <a:avLst/>
            </a:prstGeom>
          </p:spPr>
        </p:pic>
        <p:sp>
          <p:nvSpPr>
            <p:cNvPr id="55" name="Text 29">
              <a:extLst>
                <a:ext uri="{FF2B5EF4-FFF2-40B4-BE49-F238E27FC236}">
                  <a16:creationId xmlns:a16="http://schemas.microsoft.com/office/drawing/2014/main" id="{7289209E-DF3A-57AC-76A3-FAC9F2164616}"/>
                </a:ext>
              </a:extLst>
            </p:cNvPr>
            <p:cNvSpPr/>
            <p:nvPr/>
          </p:nvSpPr>
          <p:spPr>
            <a:xfrm>
              <a:off x="8737079" y="3115854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Technology</a:t>
              </a:r>
              <a:endParaRPr lang="en-US" sz="2200"/>
            </a:p>
          </p:txBody>
        </p:sp>
        <p:sp>
          <p:nvSpPr>
            <p:cNvPr id="56" name="Text 30">
              <a:extLst>
                <a:ext uri="{FF2B5EF4-FFF2-40B4-BE49-F238E27FC236}">
                  <a16:creationId xmlns:a16="http://schemas.microsoft.com/office/drawing/2014/main" id="{F25577D7-BFE4-8DF2-BA71-0572E3DDDCCF}"/>
                </a:ext>
              </a:extLst>
            </p:cNvPr>
            <p:cNvSpPr/>
            <p:nvPr/>
          </p:nvSpPr>
          <p:spPr>
            <a:xfrm>
              <a:off x="7892977" y="3488333"/>
              <a:ext cx="2927561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Does your city have digital twin systems or a live, data-connected virtual representation of city infrastructure currently implemented or actively piloted?</a:t>
              </a:r>
              <a:endParaRPr lang="en-US" sz="1400"/>
            </a:p>
          </p:txBody>
        </p:sp>
      </p:grpSp>
      <p:sp>
        <p:nvSpPr>
          <p:cNvPr id="87" name="Shape 55">
            <a:extLst>
              <a:ext uri="{FF2B5EF4-FFF2-40B4-BE49-F238E27FC236}">
                <a16:creationId xmlns:a16="http://schemas.microsoft.com/office/drawing/2014/main" id="{F034740B-6DF9-9410-6BBB-C3C04A4E3742}"/>
              </a:ext>
            </a:extLst>
          </p:cNvPr>
          <p:cNvSpPr/>
          <p:nvPr/>
        </p:nvSpPr>
        <p:spPr>
          <a:xfrm>
            <a:off x="614785" y="6731164"/>
            <a:ext cx="8631936" cy="45720"/>
          </a:xfrm>
          <a:prstGeom prst="rect">
            <a:avLst/>
          </a:prstGeom>
          <a:solidFill>
            <a:srgbClr val="BBDEFB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F158BE47-C834-C801-74BB-EC2772EE8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55C8582-5C85-F89A-4867-7C85800039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236621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B78C4-0B51-F7FE-66C9-5B9BEE76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2AA443-0823-65B4-037B-86D12ED0AD06}"/>
              </a:ext>
            </a:extLst>
          </p:cNvPr>
          <p:cNvGrpSpPr>
            <a:grpSpLocks noChangeAspect="1"/>
          </p:cNvGrpSpPr>
          <p:nvPr/>
        </p:nvGrpSpPr>
        <p:grpSpPr>
          <a:xfrm>
            <a:off x="144796" y="2065258"/>
            <a:ext cx="12144502" cy="4306485"/>
            <a:chOff x="614785" y="4309859"/>
            <a:chExt cx="10695407" cy="2292757"/>
          </a:xfrm>
        </p:grpSpPr>
        <p:sp>
          <p:nvSpPr>
            <p:cNvPr id="3" name="Shape 31">
              <a:extLst>
                <a:ext uri="{FF2B5EF4-FFF2-40B4-BE49-F238E27FC236}">
                  <a16:creationId xmlns:a16="http://schemas.microsoft.com/office/drawing/2014/main" id="{044FFB17-DF01-DE4E-39BC-3F4ED48119FB}"/>
                </a:ext>
              </a:extLst>
            </p:cNvPr>
            <p:cNvSpPr/>
            <p:nvPr/>
          </p:nvSpPr>
          <p:spPr>
            <a:xfrm>
              <a:off x="614785" y="4309859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Shape 32">
              <a:extLst>
                <a:ext uri="{FF2B5EF4-FFF2-40B4-BE49-F238E27FC236}">
                  <a16:creationId xmlns:a16="http://schemas.microsoft.com/office/drawing/2014/main" id="{8B7F6645-F8A2-FDAB-2657-FBC041E114F7}"/>
                </a:ext>
              </a:extLst>
            </p:cNvPr>
            <p:cNvSpPr/>
            <p:nvPr/>
          </p:nvSpPr>
          <p:spPr>
            <a:xfrm>
              <a:off x="614785" y="4309859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5" name="Image 6" descr="preencoded.png">
              <a:extLst>
                <a:ext uri="{FF2B5EF4-FFF2-40B4-BE49-F238E27FC236}">
                  <a16:creationId xmlns:a16="http://schemas.microsoft.com/office/drawing/2014/main" id="{4A7A3582-0DEC-183E-F882-DA0D8F377A2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462" y="4347666"/>
              <a:ext cx="426805" cy="292094"/>
            </a:xfrm>
            <a:prstGeom prst="rect">
              <a:avLst/>
            </a:prstGeom>
          </p:spPr>
        </p:pic>
        <p:sp>
          <p:nvSpPr>
            <p:cNvPr id="6" name="Text 33">
              <a:extLst>
                <a:ext uri="{FF2B5EF4-FFF2-40B4-BE49-F238E27FC236}">
                  <a16:creationId xmlns:a16="http://schemas.microsoft.com/office/drawing/2014/main" id="{A0368BF6-E639-72ED-2494-571DAC192324}"/>
                </a:ext>
              </a:extLst>
            </p:cNvPr>
            <p:cNvSpPr/>
            <p:nvPr/>
          </p:nvSpPr>
          <p:spPr>
            <a:xfrm>
              <a:off x="1814716" y="4323721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Privacy</a:t>
              </a:r>
              <a:endParaRPr lang="en-US" sz="2200"/>
            </a:p>
          </p:txBody>
        </p:sp>
        <p:sp>
          <p:nvSpPr>
            <p:cNvPr id="8" name="Text 34">
              <a:extLst>
                <a:ext uri="{FF2B5EF4-FFF2-40B4-BE49-F238E27FC236}">
                  <a16:creationId xmlns:a16="http://schemas.microsoft.com/office/drawing/2014/main" id="{2956B9C7-8E95-AA36-0BD1-D4205A78D664}"/>
                </a:ext>
              </a:extLst>
            </p:cNvPr>
            <p:cNvSpPr/>
            <p:nvPr/>
          </p:nvSpPr>
          <p:spPr>
            <a:xfrm>
              <a:off x="844467" y="4671169"/>
              <a:ext cx="3071429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Are robust citizen-centred privacy, consent, and data sovereignty mechanisms integrated into your digital services with clear opt-in/opt-out mechanisms for citizens?</a:t>
              </a:r>
              <a:endParaRPr lang="en-US" sz="1400"/>
            </a:p>
          </p:txBody>
        </p:sp>
        <p:sp>
          <p:nvSpPr>
            <p:cNvPr id="9" name="Shape 35">
              <a:extLst>
                <a:ext uri="{FF2B5EF4-FFF2-40B4-BE49-F238E27FC236}">
                  <a16:creationId xmlns:a16="http://schemas.microsoft.com/office/drawing/2014/main" id="{39114C65-3F0D-9560-AF6B-78E9E114A6E2}"/>
                </a:ext>
              </a:extLst>
            </p:cNvPr>
            <p:cNvSpPr/>
            <p:nvPr/>
          </p:nvSpPr>
          <p:spPr>
            <a:xfrm>
              <a:off x="4118810" y="4309859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Shape 36">
              <a:extLst>
                <a:ext uri="{FF2B5EF4-FFF2-40B4-BE49-F238E27FC236}">
                  <a16:creationId xmlns:a16="http://schemas.microsoft.com/office/drawing/2014/main" id="{7EAEBA04-DFF7-7F97-689B-858151C4859B}"/>
                </a:ext>
              </a:extLst>
            </p:cNvPr>
            <p:cNvSpPr/>
            <p:nvPr/>
          </p:nvSpPr>
          <p:spPr>
            <a:xfrm>
              <a:off x="4118810" y="4309859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11" name="Image 7" descr="preencoded.png">
              <a:extLst>
                <a:ext uri="{FF2B5EF4-FFF2-40B4-BE49-F238E27FC236}">
                  <a16:creationId xmlns:a16="http://schemas.microsoft.com/office/drawing/2014/main" id="{B24B5932-16AF-A0C1-1182-F1A97B738C9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75487" y="4347666"/>
              <a:ext cx="426805" cy="292094"/>
            </a:xfrm>
            <a:prstGeom prst="rect">
              <a:avLst/>
            </a:prstGeom>
          </p:spPr>
        </p:pic>
        <p:sp>
          <p:nvSpPr>
            <p:cNvPr id="12" name="Text 37">
              <a:extLst>
                <a:ext uri="{FF2B5EF4-FFF2-40B4-BE49-F238E27FC236}">
                  <a16:creationId xmlns:a16="http://schemas.microsoft.com/office/drawing/2014/main" id="{F4D6BB4D-61FD-5BEE-F036-DAEE2A9D650B}"/>
                </a:ext>
              </a:extLst>
            </p:cNvPr>
            <p:cNvSpPr/>
            <p:nvPr/>
          </p:nvSpPr>
          <p:spPr>
            <a:xfrm>
              <a:off x="5318741" y="4323721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Security</a:t>
              </a:r>
              <a:endParaRPr lang="en-US" sz="2200"/>
            </a:p>
          </p:txBody>
        </p:sp>
        <p:sp>
          <p:nvSpPr>
            <p:cNvPr id="13" name="Text 38">
              <a:extLst>
                <a:ext uri="{FF2B5EF4-FFF2-40B4-BE49-F238E27FC236}">
                  <a16:creationId xmlns:a16="http://schemas.microsoft.com/office/drawing/2014/main" id="{BEE198C1-AD9E-0008-62FD-39166265F896}"/>
                </a:ext>
              </a:extLst>
            </p:cNvPr>
            <p:cNvSpPr/>
            <p:nvPr/>
          </p:nvSpPr>
          <p:spPr>
            <a:xfrm>
              <a:off x="4275487" y="4708533"/>
              <a:ext cx="3244468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Does your city maintain a regularly updated risk register covering safety, privacy, operational, financial, and reputational risks for all digital initiatives?</a:t>
              </a:r>
              <a:endParaRPr lang="en-US" sz="1400"/>
            </a:p>
          </p:txBody>
        </p:sp>
        <p:sp>
          <p:nvSpPr>
            <p:cNvPr id="14" name="Shape 39">
              <a:extLst>
                <a:ext uri="{FF2B5EF4-FFF2-40B4-BE49-F238E27FC236}">
                  <a16:creationId xmlns:a16="http://schemas.microsoft.com/office/drawing/2014/main" id="{256B2563-C18D-F3CB-F047-74B5F3EF9DAB}"/>
                </a:ext>
              </a:extLst>
            </p:cNvPr>
            <p:cNvSpPr/>
            <p:nvPr/>
          </p:nvSpPr>
          <p:spPr>
            <a:xfrm>
              <a:off x="7622835" y="4309859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Shape 40">
              <a:extLst>
                <a:ext uri="{FF2B5EF4-FFF2-40B4-BE49-F238E27FC236}">
                  <a16:creationId xmlns:a16="http://schemas.microsoft.com/office/drawing/2014/main" id="{4006DE84-8A5C-23C8-4E28-9BE58B28435E}"/>
                </a:ext>
              </a:extLst>
            </p:cNvPr>
            <p:cNvSpPr/>
            <p:nvPr/>
          </p:nvSpPr>
          <p:spPr>
            <a:xfrm>
              <a:off x="7622835" y="4309859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41" name="Image 8" descr="preencoded.png">
              <a:extLst>
                <a:ext uri="{FF2B5EF4-FFF2-40B4-BE49-F238E27FC236}">
                  <a16:creationId xmlns:a16="http://schemas.microsoft.com/office/drawing/2014/main" id="{80E5084D-889E-6804-947E-1C17137C33E5}"/>
                </a:ext>
              </a:extLst>
            </p:cNvPr>
            <p:cNvPicPr>
              <a:picLocks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79512" y="4347666"/>
              <a:ext cx="426805" cy="292094"/>
            </a:xfrm>
            <a:prstGeom prst="rect">
              <a:avLst/>
            </a:prstGeom>
          </p:spPr>
        </p:pic>
        <p:sp>
          <p:nvSpPr>
            <p:cNvPr id="42" name="Text 41">
              <a:extLst>
                <a:ext uri="{FF2B5EF4-FFF2-40B4-BE49-F238E27FC236}">
                  <a16:creationId xmlns:a16="http://schemas.microsoft.com/office/drawing/2014/main" id="{C156963E-C12B-CF80-29F2-2E5263A25E09}"/>
                </a:ext>
              </a:extLst>
            </p:cNvPr>
            <p:cNvSpPr/>
            <p:nvPr/>
          </p:nvSpPr>
          <p:spPr>
            <a:xfrm>
              <a:off x="8822767" y="4323721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Inclusion</a:t>
              </a:r>
              <a:endParaRPr lang="en-US" sz="2200"/>
            </a:p>
          </p:txBody>
        </p:sp>
        <p:sp>
          <p:nvSpPr>
            <p:cNvPr id="43" name="Text 42">
              <a:extLst>
                <a:ext uri="{FF2B5EF4-FFF2-40B4-BE49-F238E27FC236}">
                  <a16:creationId xmlns:a16="http://schemas.microsoft.com/office/drawing/2014/main" id="{27FEED25-615F-90FF-AD63-DBAED156B354}"/>
                </a:ext>
              </a:extLst>
            </p:cNvPr>
            <p:cNvSpPr/>
            <p:nvPr/>
          </p:nvSpPr>
          <p:spPr>
            <a:xfrm>
              <a:off x="7812234" y="4677566"/>
              <a:ext cx="3055069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Are inclusive design principles applied to ensure digital and physical accessibility for all citizens, especially people with disabilities and those with limited digital literacy?</a:t>
              </a:r>
              <a:endParaRPr lang="en-US" sz="1400"/>
            </a:p>
          </p:txBody>
        </p:sp>
        <p:sp>
          <p:nvSpPr>
            <p:cNvPr id="44" name="Shape 43">
              <a:extLst>
                <a:ext uri="{FF2B5EF4-FFF2-40B4-BE49-F238E27FC236}">
                  <a16:creationId xmlns:a16="http://schemas.microsoft.com/office/drawing/2014/main" id="{4DACE2DB-9038-E988-B1A4-B06B1CA15E29}"/>
                </a:ext>
              </a:extLst>
            </p:cNvPr>
            <p:cNvSpPr/>
            <p:nvPr/>
          </p:nvSpPr>
          <p:spPr>
            <a:xfrm>
              <a:off x="614785" y="5521127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 sz="1500"/>
            </a:p>
          </p:txBody>
        </p:sp>
        <p:sp>
          <p:nvSpPr>
            <p:cNvPr id="45" name="Shape 44">
              <a:extLst>
                <a:ext uri="{FF2B5EF4-FFF2-40B4-BE49-F238E27FC236}">
                  <a16:creationId xmlns:a16="http://schemas.microsoft.com/office/drawing/2014/main" id="{C06CC7BE-1398-0495-A757-F56DA1C1CC47}"/>
                </a:ext>
              </a:extLst>
            </p:cNvPr>
            <p:cNvSpPr/>
            <p:nvPr/>
          </p:nvSpPr>
          <p:spPr>
            <a:xfrm>
              <a:off x="614785" y="5521127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47" name="Image 9" descr="preencoded.png">
              <a:extLst>
                <a:ext uri="{FF2B5EF4-FFF2-40B4-BE49-F238E27FC236}">
                  <a16:creationId xmlns:a16="http://schemas.microsoft.com/office/drawing/2014/main" id="{CFD506CC-48DA-A6BA-192B-331212B2796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462" y="5558933"/>
              <a:ext cx="426805" cy="292094"/>
            </a:xfrm>
            <a:prstGeom prst="rect">
              <a:avLst/>
            </a:prstGeom>
          </p:spPr>
        </p:pic>
        <p:sp>
          <p:nvSpPr>
            <p:cNvPr id="48" name="Text 45">
              <a:extLst>
                <a:ext uri="{FF2B5EF4-FFF2-40B4-BE49-F238E27FC236}">
                  <a16:creationId xmlns:a16="http://schemas.microsoft.com/office/drawing/2014/main" id="{89B02A21-235A-7F4F-F614-3D10DBC5E5A6}"/>
                </a:ext>
              </a:extLst>
            </p:cNvPr>
            <p:cNvSpPr/>
            <p:nvPr/>
          </p:nvSpPr>
          <p:spPr>
            <a:xfrm>
              <a:off x="1814716" y="5534989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Finance</a:t>
              </a:r>
              <a:endParaRPr lang="en-US" sz="2200"/>
            </a:p>
          </p:txBody>
        </p:sp>
        <p:sp>
          <p:nvSpPr>
            <p:cNvPr id="49" name="Text 46">
              <a:extLst>
                <a:ext uri="{FF2B5EF4-FFF2-40B4-BE49-F238E27FC236}">
                  <a16:creationId xmlns:a16="http://schemas.microsoft.com/office/drawing/2014/main" id="{D6FF433F-F6E8-BCF5-E52A-740FA5B9BA92}"/>
                </a:ext>
              </a:extLst>
            </p:cNvPr>
            <p:cNvSpPr/>
            <p:nvPr/>
          </p:nvSpPr>
          <p:spPr>
            <a:xfrm>
              <a:off x="771462" y="5895910"/>
              <a:ext cx="3101305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Has a multi-year budget been identified covering not just the initial build, but the long-term maintenance, operation, and continuous improvement of the system?</a:t>
              </a:r>
              <a:endParaRPr lang="en-US" sz="1400"/>
            </a:p>
          </p:txBody>
        </p:sp>
        <p:sp>
          <p:nvSpPr>
            <p:cNvPr id="57" name="Shape 47">
              <a:extLst>
                <a:ext uri="{FF2B5EF4-FFF2-40B4-BE49-F238E27FC236}">
                  <a16:creationId xmlns:a16="http://schemas.microsoft.com/office/drawing/2014/main" id="{46A5CD83-E607-8CBB-6058-C1640760BB77}"/>
                </a:ext>
              </a:extLst>
            </p:cNvPr>
            <p:cNvSpPr/>
            <p:nvPr/>
          </p:nvSpPr>
          <p:spPr>
            <a:xfrm>
              <a:off x="4118810" y="5521127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Shape 48">
              <a:extLst>
                <a:ext uri="{FF2B5EF4-FFF2-40B4-BE49-F238E27FC236}">
                  <a16:creationId xmlns:a16="http://schemas.microsoft.com/office/drawing/2014/main" id="{4F5CBE86-D19C-4EAB-966E-2889778D3229}"/>
                </a:ext>
              </a:extLst>
            </p:cNvPr>
            <p:cNvSpPr/>
            <p:nvPr/>
          </p:nvSpPr>
          <p:spPr>
            <a:xfrm>
              <a:off x="4118810" y="5521127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59" name="Image 10" descr="preencoded.png">
              <a:extLst>
                <a:ext uri="{FF2B5EF4-FFF2-40B4-BE49-F238E27FC236}">
                  <a16:creationId xmlns:a16="http://schemas.microsoft.com/office/drawing/2014/main" id="{C0622470-6098-2442-026C-9AD5998B7038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75487" y="5558933"/>
              <a:ext cx="426805" cy="292094"/>
            </a:xfrm>
            <a:prstGeom prst="rect">
              <a:avLst/>
            </a:prstGeom>
          </p:spPr>
        </p:pic>
        <p:sp>
          <p:nvSpPr>
            <p:cNvPr id="60" name="Text 49">
              <a:extLst>
                <a:ext uri="{FF2B5EF4-FFF2-40B4-BE49-F238E27FC236}">
                  <a16:creationId xmlns:a16="http://schemas.microsoft.com/office/drawing/2014/main" id="{7AF0B573-937D-26E0-85A2-F6FBDF1EE123}"/>
                </a:ext>
              </a:extLst>
            </p:cNvPr>
            <p:cNvSpPr/>
            <p:nvPr/>
          </p:nvSpPr>
          <p:spPr>
            <a:xfrm>
              <a:off x="5318741" y="5534989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Partners</a:t>
              </a:r>
              <a:endParaRPr lang="en-US" sz="2200"/>
            </a:p>
          </p:txBody>
        </p:sp>
        <p:sp>
          <p:nvSpPr>
            <p:cNvPr id="61" name="Text 50">
              <a:extLst>
                <a:ext uri="{FF2B5EF4-FFF2-40B4-BE49-F238E27FC236}">
                  <a16:creationId xmlns:a16="http://schemas.microsoft.com/office/drawing/2014/main" id="{9A248704-8EEF-57EA-AB0F-7850CAB5974F}"/>
                </a:ext>
              </a:extLst>
            </p:cNvPr>
            <p:cNvSpPr/>
            <p:nvPr/>
          </p:nvSpPr>
          <p:spPr>
            <a:xfrm>
              <a:off x="4368074" y="5910463"/>
              <a:ext cx="3157949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Are all key stakeholders identified – academia, private sector, NGOs, communities – and are structured engagement strategies in place for each?</a:t>
              </a:r>
              <a:endParaRPr lang="en-US" sz="1400"/>
            </a:p>
          </p:txBody>
        </p:sp>
        <p:sp>
          <p:nvSpPr>
            <p:cNvPr id="62" name="Shape 51">
              <a:extLst>
                <a:ext uri="{FF2B5EF4-FFF2-40B4-BE49-F238E27FC236}">
                  <a16:creationId xmlns:a16="http://schemas.microsoft.com/office/drawing/2014/main" id="{F1BCAB6E-C344-166C-9D01-9D826D73FEF6}"/>
                </a:ext>
              </a:extLst>
            </p:cNvPr>
            <p:cNvSpPr/>
            <p:nvPr/>
          </p:nvSpPr>
          <p:spPr>
            <a:xfrm>
              <a:off x="7622835" y="5521127"/>
              <a:ext cx="3330987" cy="1081489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Shape 52">
              <a:extLst>
                <a:ext uri="{FF2B5EF4-FFF2-40B4-BE49-F238E27FC236}">
                  <a16:creationId xmlns:a16="http://schemas.microsoft.com/office/drawing/2014/main" id="{9B00A0EA-FDC0-DFBB-AB74-7D7B50F3210E}"/>
                </a:ext>
              </a:extLst>
            </p:cNvPr>
            <p:cNvSpPr/>
            <p:nvPr/>
          </p:nvSpPr>
          <p:spPr>
            <a:xfrm>
              <a:off x="7622835" y="5521127"/>
              <a:ext cx="86519" cy="1081489"/>
            </a:xfrm>
            <a:prstGeom prst="rect">
              <a:avLst/>
            </a:prstGeom>
            <a:solidFill>
              <a:srgbClr val="00B0F0"/>
            </a:solidFill>
            <a:ln/>
          </p:spPr>
          <p:txBody>
            <a:bodyPr/>
            <a:lstStyle/>
            <a:p>
              <a:endParaRPr lang="en-GB"/>
            </a:p>
          </p:txBody>
        </p:sp>
        <p:pic>
          <p:nvPicPr>
            <p:cNvPr id="64" name="Image 11" descr="preencoded.png">
              <a:extLst>
                <a:ext uri="{FF2B5EF4-FFF2-40B4-BE49-F238E27FC236}">
                  <a16:creationId xmlns:a16="http://schemas.microsoft.com/office/drawing/2014/main" id="{65CFA12F-7C39-DB10-3B0F-B02DC284FF7D}"/>
                </a:ext>
              </a:extLst>
            </p:cNvPr>
            <p:cNvPicPr>
              <a:picLocks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79512" y="5558933"/>
              <a:ext cx="426805" cy="292094"/>
            </a:xfrm>
            <a:prstGeom prst="rect">
              <a:avLst/>
            </a:prstGeom>
          </p:spPr>
        </p:pic>
        <p:sp>
          <p:nvSpPr>
            <p:cNvPr id="65" name="Text 53">
              <a:extLst>
                <a:ext uri="{FF2B5EF4-FFF2-40B4-BE49-F238E27FC236}">
                  <a16:creationId xmlns:a16="http://schemas.microsoft.com/office/drawing/2014/main" id="{744AFE2C-C331-759B-A820-22E008A65C6A}"/>
                </a:ext>
              </a:extLst>
            </p:cNvPr>
            <p:cNvSpPr/>
            <p:nvPr/>
          </p:nvSpPr>
          <p:spPr>
            <a:xfrm>
              <a:off x="8822766" y="5534989"/>
              <a:ext cx="2487425" cy="32444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2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Impact</a:t>
              </a:r>
              <a:endParaRPr lang="en-US" sz="2200"/>
            </a:p>
          </p:txBody>
        </p:sp>
        <p:sp>
          <p:nvSpPr>
            <p:cNvPr id="66" name="Text 54">
              <a:extLst>
                <a:ext uri="{FF2B5EF4-FFF2-40B4-BE49-F238E27FC236}">
                  <a16:creationId xmlns:a16="http://schemas.microsoft.com/office/drawing/2014/main" id="{06B06BC3-E047-7E7C-95D7-F5E6A7C60EB6}"/>
                </a:ext>
              </a:extLst>
            </p:cNvPr>
            <p:cNvSpPr/>
            <p:nvPr/>
          </p:nvSpPr>
          <p:spPr>
            <a:xfrm>
              <a:off x="7709354" y="5910463"/>
              <a:ext cx="3244468" cy="60563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Are social, economic, and environmental impacts of your digital initiatives regularly assessed and is there a mechanism to measure whether technology is narrowing or widening inequality?</a:t>
              </a:r>
              <a:endParaRPr lang="en-US" sz="1400"/>
            </a:p>
          </p:txBody>
        </p:sp>
      </p:grpSp>
      <p:sp>
        <p:nvSpPr>
          <p:cNvPr id="15" name="Text 4">
            <a:extLst>
              <a:ext uri="{FF2B5EF4-FFF2-40B4-BE49-F238E27FC236}">
                <a16:creationId xmlns:a16="http://schemas.microsoft.com/office/drawing/2014/main" id="{C55A2BAA-9AB6-2998-D19D-47F21671FBA8}"/>
              </a:ext>
            </a:extLst>
          </p:cNvPr>
          <p:cNvSpPr/>
          <p:nvPr/>
        </p:nvSpPr>
        <p:spPr>
          <a:xfrm>
            <a:off x="497840" y="818388"/>
            <a:ext cx="910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Step 1: The Pulse Check — 12 Domains (2)</a:t>
            </a:r>
            <a:endParaRPr lang="en-US" sz="3200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164159B7-6C9E-2522-7673-29C355DDBB2C}"/>
              </a:ext>
            </a:extLst>
          </p:cNvPr>
          <p:cNvSpPr/>
          <p:nvPr/>
        </p:nvSpPr>
        <p:spPr>
          <a:xfrm>
            <a:off x="497840" y="1344168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i="1">
                <a:solidFill>
                  <a:srgbClr val="78909C"/>
                </a:solidFill>
                <a:ea typeface="Calibri" pitchFamily="34" charset="-122"/>
                <a:cs typeface="Calibri" pitchFamily="34" charset="-120"/>
              </a:rPr>
              <a:t>Answer Yes/No · Count your Yes answers · Find your Tier</a:t>
            </a:r>
            <a:endParaRPr lang="en-US" sz="1600"/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E99E3C56-7F43-D210-BDFD-6015ECEC75C9}"/>
              </a:ext>
            </a:extLst>
          </p:cNvPr>
          <p:cNvSpPr/>
          <p:nvPr/>
        </p:nvSpPr>
        <p:spPr>
          <a:xfrm>
            <a:off x="534416" y="1715415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7" name="Shape 55">
            <a:extLst>
              <a:ext uri="{FF2B5EF4-FFF2-40B4-BE49-F238E27FC236}">
                <a16:creationId xmlns:a16="http://schemas.microsoft.com/office/drawing/2014/main" id="{2BDB5085-AD21-1384-27DD-919986C121AC}"/>
              </a:ext>
            </a:extLst>
          </p:cNvPr>
          <p:cNvSpPr/>
          <p:nvPr/>
        </p:nvSpPr>
        <p:spPr>
          <a:xfrm>
            <a:off x="614785" y="6731164"/>
            <a:ext cx="8631936" cy="45720"/>
          </a:xfrm>
          <a:prstGeom prst="rect">
            <a:avLst/>
          </a:prstGeom>
          <a:solidFill>
            <a:srgbClr val="BBDEFB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8" name="Image 1" descr="preencoded.png">
            <a:extLst>
              <a:ext uri="{FF2B5EF4-FFF2-40B4-BE49-F238E27FC236}">
                <a16:creationId xmlns:a16="http://schemas.microsoft.com/office/drawing/2014/main" id="{AD829044-ECAA-C606-ABEE-14E48A89D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963B25B-FBE0-03C6-41EE-FDD4DEF8F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405309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DB774-8FB9-9618-64C2-456D2EFB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4">
            <a:extLst>
              <a:ext uri="{FF2B5EF4-FFF2-40B4-BE49-F238E27FC236}">
                <a16:creationId xmlns:a16="http://schemas.microsoft.com/office/drawing/2014/main" id="{39949127-C1C9-400D-2E7A-DF83D414C815}"/>
              </a:ext>
            </a:extLst>
          </p:cNvPr>
          <p:cNvSpPr/>
          <p:nvPr/>
        </p:nvSpPr>
        <p:spPr>
          <a:xfrm>
            <a:off x="497840" y="818388"/>
            <a:ext cx="910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Step 1: Result — Your City's Tier</a:t>
            </a:r>
            <a:endParaRPr lang="en-US" sz="3200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672A59B5-C5F4-9E60-478A-0049D931454A}"/>
              </a:ext>
            </a:extLst>
          </p:cNvPr>
          <p:cNvSpPr/>
          <p:nvPr/>
        </p:nvSpPr>
        <p:spPr>
          <a:xfrm>
            <a:off x="497840" y="1344168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GB" sz="1600" i="1">
                <a:solidFill>
                  <a:srgbClr val="78909C"/>
                </a:solidFill>
                <a:ea typeface="Calibri" pitchFamily="34" charset="-122"/>
                <a:cs typeface="Calibri" pitchFamily="34" charset="-120"/>
              </a:rPr>
              <a:t>Count your Yes answers — each tier has one key objective before advancing</a:t>
            </a:r>
          </a:p>
        </p:txBody>
      </p:sp>
      <p:sp>
        <p:nvSpPr>
          <p:cNvPr id="17" name="Shape 6">
            <a:extLst>
              <a:ext uri="{FF2B5EF4-FFF2-40B4-BE49-F238E27FC236}">
                <a16:creationId xmlns:a16="http://schemas.microsoft.com/office/drawing/2014/main" id="{EE9574A1-64EE-6B69-2D4B-3DAC14981805}"/>
              </a:ext>
            </a:extLst>
          </p:cNvPr>
          <p:cNvSpPr/>
          <p:nvPr/>
        </p:nvSpPr>
        <p:spPr>
          <a:xfrm>
            <a:off x="534416" y="1715415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7" name="Shape 55">
            <a:extLst>
              <a:ext uri="{FF2B5EF4-FFF2-40B4-BE49-F238E27FC236}">
                <a16:creationId xmlns:a16="http://schemas.microsoft.com/office/drawing/2014/main" id="{9F41E954-ABAD-29A0-2F0F-19B082BAB5AC}"/>
              </a:ext>
            </a:extLst>
          </p:cNvPr>
          <p:cNvSpPr/>
          <p:nvPr/>
        </p:nvSpPr>
        <p:spPr>
          <a:xfrm>
            <a:off x="614785" y="6731164"/>
            <a:ext cx="8631936" cy="45720"/>
          </a:xfrm>
          <a:prstGeom prst="rect">
            <a:avLst/>
          </a:prstGeom>
          <a:solidFill>
            <a:srgbClr val="BBDEFB"/>
          </a:solidFill>
          <a:ln/>
        </p:spPr>
        <p:txBody>
          <a:bodyPr/>
          <a:lstStyle/>
          <a:p>
            <a:endParaRPr lang="en-GB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AE164E2-5DE5-7F7F-CCFC-2187725C3E98}"/>
              </a:ext>
            </a:extLst>
          </p:cNvPr>
          <p:cNvGrpSpPr>
            <a:grpSpLocks noChangeAspect="1"/>
          </p:cNvGrpSpPr>
          <p:nvPr/>
        </p:nvGrpSpPr>
        <p:grpSpPr>
          <a:xfrm>
            <a:off x="520192" y="1941367"/>
            <a:ext cx="11102848" cy="4580303"/>
            <a:chOff x="764032" y="2034540"/>
            <a:chExt cx="8686800" cy="4005072"/>
          </a:xfrm>
        </p:grpSpPr>
        <p:sp>
          <p:nvSpPr>
            <p:cNvPr id="18" name="Shape 7">
              <a:extLst>
                <a:ext uri="{FF2B5EF4-FFF2-40B4-BE49-F238E27FC236}">
                  <a16:creationId xmlns:a16="http://schemas.microsoft.com/office/drawing/2014/main" id="{9FDCBB76-7943-CFE2-DDD5-FE35FE5A26EB}"/>
                </a:ext>
              </a:extLst>
            </p:cNvPr>
            <p:cNvSpPr/>
            <p:nvPr/>
          </p:nvSpPr>
          <p:spPr>
            <a:xfrm>
              <a:off x="764032" y="2034540"/>
              <a:ext cx="4251960" cy="1261872"/>
            </a:xfrm>
            <a:prstGeom prst="rect">
              <a:avLst/>
            </a:prstGeom>
            <a:solidFill>
              <a:srgbClr val="FFEBEE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19" name="Shape 8">
              <a:extLst>
                <a:ext uri="{FF2B5EF4-FFF2-40B4-BE49-F238E27FC236}">
                  <a16:creationId xmlns:a16="http://schemas.microsoft.com/office/drawing/2014/main" id="{257997F1-A9A9-C9B6-18AD-958C60F9B353}"/>
                </a:ext>
              </a:extLst>
            </p:cNvPr>
            <p:cNvSpPr/>
            <p:nvPr/>
          </p:nvSpPr>
          <p:spPr>
            <a:xfrm>
              <a:off x="764032" y="2034540"/>
              <a:ext cx="932688" cy="1261872"/>
            </a:xfrm>
            <a:prstGeom prst="rect">
              <a:avLst/>
            </a:prstGeom>
            <a:solidFill>
              <a:srgbClr val="B71C1C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20" name="Text 9">
              <a:extLst>
                <a:ext uri="{FF2B5EF4-FFF2-40B4-BE49-F238E27FC236}">
                  <a16:creationId xmlns:a16="http://schemas.microsoft.com/office/drawing/2014/main" id="{E945DC90-5505-44FB-FE96-6193D93337C9}"/>
                </a:ext>
              </a:extLst>
            </p:cNvPr>
            <p:cNvSpPr/>
            <p:nvPr/>
          </p:nvSpPr>
          <p:spPr>
            <a:xfrm>
              <a:off x="776751" y="2162404"/>
              <a:ext cx="93268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TIER 0</a:t>
              </a:r>
              <a:endParaRPr lang="en-US" sz="1600"/>
            </a:p>
          </p:txBody>
        </p:sp>
        <p:sp>
          <p:nvSpPr>
            <p:cNvPr id="21" name="Text 10">
              <a:extLst>
                <a:ext uri="{FF2B5EF4-FFF2-40B4-BE49-F238E27FC236}">
                  <a16:creationId xmlns:a16="http://schemas.microsoft.com/office/drawing/2014/main" id="{E45BC22E-52E4-AC6D-6C02-80C183F9AFAF}"/>
                </a:ext>
              </a:extLst>
            </p:cNvPr>
            <p:cNvSpPr/>
            <p:nvPr/>
          </p:nvSpPr>
          <p:spPr>
            <a:xfrm>
              <a:off x="764032" y="2505999"/>
              <a:ext cx="932688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0–3</a:t>
              </a:r>
              <a:endParaRPr lang="en-US" sz="2800"/>
            </a:p>
          </p:txBody>
        </p:sp>
        <p:sp>
          <p:nvSpPr>
            <p:cNvPr id="22" name="Text 11">
              <a:extLst>
                <a:ext uri="{FF2B5EF4-FFF2-40B4-BE49-F238E27FC236}">
                  <a16:creationId xmlns:a16="http://schemas.microsoft.com/office/drawing/2014/main" id="{3E38A101-1D94-7D98-43D7-AD0F35395D93}"/>
                </a:ext>
              </a:extLst>
            </p:cNvPr>
            <p:cNvSpPr/>
            <p:nvPr/>
          </p:nvSpPr>
          <p:spPr>
            <a:xfrm>
              <a:off x="770391" y="2879135"/>
              <a:ext cx="932688" cy="2011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>
                  <a:solidFill>
                    <a:srgbClr val="FFFFFF">
                      <a:alpha val="70000"/>
                    </a:srgbClr>
                  </a:solidFill>
                  <a:ea typeface="Calibri" pitchFamily="34" charset="-122"/>
                  <a:cs typeface="Calibri" pitchFamily="34" charset="-120"/>
                </a:rPr>
                <a:t>YES</a:t>
              </a:r>
              <a:endParaRPr lang="en-US" sz="1400"/>
            </a:p>
          </p:txBody>
        </p:sp>
        <p:sp>
          <p:nvSpPr>
            <p:cNvPr id="23" name="Text 12">
              <a:extLst>
                <a:ext uri="{FF2B5EF4-FFF2-40B4-BE49-F238E27FC236}">
                  <a16:creationId xmlns:a16="http://schemas.microsoft.com/office/drawing/2014/main" id="{64EE0BF9-2C9B-4FEF-51CF-C4A2870B43FB}"/>
                </a:ext>
              </a:extLst>
            </p:cNvPr>
            <p:cNvSpPr/>
            <p:nvPr/>
          </p:nvSpPr>
          <p:spPr>
            <a:xfrm>
              <a:off x="1788160" y="2107692"/>
              <a:ext cx="3127248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>
                  <a:solidFill>
                    <a:srgbClr val="B71C1C"/>
                  </a:solidFill>
                  <a:ea typeface="Calibri" pitchFamily="34" charset="-122"/>
                  <a:cs typeface="Calibri" pitchFamily="34" charset="-120"/>
                </a:rPr>
                <a:t>The Coalition</a:t>
              </a:r>
              <a:endParaRPr lang="en-US" sz="2000"/>
            </a:p>
          </p:txBody>
        </p:sp>
        <p:sp>
          <p:nvSpPr>
            <p:cNvPr id="24" name="Text 13">
              <a:extLst>
                <a:ext uri="{FF2B5EF4-FFF2-40B4-BE49-F238E27FC236}">
                  <a16:creationId xmlns:a16="http://schemas.microsoft.com/office/drawing/2014/main" id="{8A670DC8-593A-B4CD-EC37-B2DF05F6BC42}"/>
                </a:ext>
              </a:extLst>
            </p:cNvPr>
            <p:cNvSpPr/>
            <p:nvPr/>
          </p:nvSpPr>
          <p:spPr>
            <a:xfrm>
              <a:off x="1788160" y="2408664"/>
              <a:ext cx="312724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Key objective: Build relationships</a:t>
              </a:r>
              <a:endParaRPr lang="en-US" sz="1400"/>
            </a:p>
          </p:txBody>
        </p:sp>
        <p:sp>
          <p:nvSpPr>
            <p:cNvPr id="25" name="Text 14">
              <a:extLst>
                <a:ext uri="{FF2B5EF4-FFF2-40B4-BE49-F238E27FC236}">
                  <a16:creationId xmlns:a16="http://schemas.microsoft.com/office/drawing/2014/main" id="{362421B5-C23B-86F2-2B9B-CFA6AE0D3D7C}"/>
                </a:ext>
              </a:extLst>
            </p:cNvPr>
            <p:cNvSpPr/>
            <p:nvPr/>
          </p:nvSpPr>
          <p:spPr>
            <a:xfrm>
              <a:off x="1788160" y="2618768"/>
              <a:ext cx="3227832" cy="62681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3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Find your champions and those who will resist. Write a one-paragraph “why this matters” statement for your city. No document is more valuable than this.</a:t>
              </a:r>
              <a:endParaRPr lang="en-US" sz="1300"/>
            </a:p>
          </p:txBody>
        </p:sp>
        <p:sp>
          <p:nvSpPr>
            <p:cNvPr id="26" name="Shape 15">
              <a:extLst>
                <a:ext uri="{FF2B5EF4-FFF2-40B4-BE49-F238E27FC236}">
                  <a16:creationId xmlns:a16="http://schemas.microsoft.com/office/drawing/2014/main" id="{65D4945A-EC70-7007-D90B-D0B3EA0A85EC}"/>
                </a:ext>
              </a:extLst>
            </p:cNvPr>
            <p:cNvSpPr/>
            <p:nvPr/>
          </p:nvSpPr>
          <p:spPr>
            <a:xfrm>
              <a:off x="5198872" y="2034540"/>
              <a:ext cx="4251960" cy="1261872"/>
            </a:xfrm>
            <a:prstGeom prst="rect">
              <a:avLst/>
            </a:prstGeom>
            <a:solidFill>
              <a:srgbClr val="FFF3E0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27" name="Shape 16">
              <a:extLst>
                <a:ext uri="{FF2B5EF4-FFF2-40B4-BE49-F238E27FC236}">
                  <a16:creationId xmlns:a16="http://schemas.microsoft.com/office/drawing/2014/main" id="{F1A28E0A-FE3E-FA3A-1357-E83EDAB92E06}"/>
                </a:ext>
              </a:extLst>
            </p:cNvPr>
            <p:cNvSpPr/>
            <p:nvPr/>
          </p:nvSpPr>
          <p:spPr>
            <a:xfrm>
              <a:off x="5198872" y="2034540"/>
              <a:ext cx="932688" cy="1261872"/>
            </a:xfrm>
            <a:prstGeom prst="rect">
              <a:avLst/>
            </a:prstGeom>
            <a:solidFill>
              <a:srgbClr val="E65100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28" name="Text 17">
              <a:extLst>
                <a:ext uri="{FF2B5EF4-FFF2-40B4-BE49-F238E27FC236}">
                  <a16:creationId xmlns:a16="http://schemas.microsoft.com/office/drawing/2014/main" id="{773E15DD-2361-86BB-0C0B-882F43C746EC}"/>
                </a:ext>
              </a:extLst>
            </p:cNvPr>
            <p:cNvSpPr/>
            <p:nvPr/>
          </p:nvSpPr>
          <p:spPr>
            <a:xfrm>
              <a:off x="5211591" y="2162404"/>
              <a:ext cx="93268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TIER 1</a:t>
              </a:r>
              <a:endParaRPr lang="en-US" sz="1600"/>
            </a:p>
          </p:txBody>
        </p:sp>
        <p:sp>
          <p:nvSpPr>
            <p:cNvPr id="29" name="Text 18">
              <a:extLst>
                <a:ext uri="{FF2B5EF4-FFF2-40B4-BE49-F238E27FC236}">
                  <a16:creationId xmlns:a16="http://schemas.microsoft.com/office/drawing/2014/main" id="{0C0CB36A-02F8-9190-34A4-9308EEB1DE6C}"/>
                </a:ext>
              </a:extLst>
            </p:cNvPr>
            <p:cNvSpPr/>
            <p:nvPr/>
          </p:nvSpPr>
          <p:spPr>
            <a:xfrm>
              <a:off x="5198872" y="2505999"/>
              <a:ext cx="932688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4–5</a:t>
              </a:r>
              <a:endParaRPr lang="en-US" sz="2800"/>
            </a:p>
          </p:txBody>
        </p:sp>
        <p:sp>
          <p:nvSpPr>
            <p:cNvPr id="30" name="Text 19">
              <a:extLst>
                <a:ext uri="{FF2B5EF4-FFF2-40B4-BE49-F238E27FC236}">
                  <a16:creationId xmlns:a16="http://schemas.microsoft.com/office/drawing/2014/main" id="{99595C39-3C3B-939C-D759-84812D817EE9}"/>
                </a:ext>
              </a:extLst>
            </p:cNvPr>
            <p:cNvSpPr/>
            <p:nvPr/>
          </p:nvSpPr>
          <p:spPr>
            <a:xfrm>
              <a:off x="5205231" y="2879135"/>
              <a:ext cx="932688" cy="2011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>
                  <a:solidFill>
                    <a:srgbClr val="FFFFFF">
                      <a:alpha val="70000"/>
                    </a:srgbClr>
                  </a:solidFill>
                  <a:ea typeface="Calibri" pitchFamily="34" charset="-122"/>
                  <a:cs typeface="Calibri" pitchFamily="34" charset="-120"/>
                </a:rPr>
                <a:t>YES</a:t>
              </a:r>
              <a:endParaRPr lang="en-US" sz="1400"/>
            </a:p>
          </p:txBody>
        </p:sp>
        <p:sp>
          <p:nvSpPr>
            <p:cNvPr id="31" name="Text 20">
              <a:extLst>
                <a:ext uri="{FF2B5EF4-FFF2-40B4-BE49-F238E27FC236}">
                  <a16:creationId xmlns:a16="http://schemas.microsoft.com/office/drawing/2014/main" id="{DA3C1AA0-7CDA-3DA4-E8F1-FFE43F5C2E9F}"/>
                </a:ext>
              </a:extLst>
            </p:cNvPr>
            <p:cNvSpPr/>
            <p:nvPr/>
          </p:nvSpPr>
          <p:spPr>
            <a:xfrm>
              <a:off x="6223000" y="2107692"/>
              <a:ext cx="3127248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>
                  <a:solidFill>
                    <a:srgbClr val="E65100"/>
                  </a:solidFill>
                  <a:ea typeface="Calibri" pitchFamily="34" charset="-122"/>
                  <a:cs typeface="Calibri" pitchFamily="34" charset="-120"/>
                </a:rPr>
                <a:t>The Why</a:t>
              </a:r>
              <a:endParaRPr lang="en-US" sz="2000"/>
            </a:p>
          </p:txBody>
        </p:sp>
        <p:sp>
          <p:nvSpPr>
            <p:cNvPr id="32" name="Text 21">
              <a:extLst>
                <a:ext uri="{FF2B5EF4-FFF2-40B4-BE49-F238E27FC236}">
                  <a16:creationId xmlns:a16="http://schemas.microsoft.com/office/drawing/2014/main" id="{DD0DD19D-B5EA-6295-29E6-BB79B33462CE}"/>
                </a:ext>
              </a:extLst>
            </p:cNvPr>
            <p:cNvSpPr/>
            <p:nvPr/>
          </p:nvSpPr>
          <p:spPr>
            <a:xfrm>
              <a:off x="6223000" y="2408664"/>
              <a:ext cx="312724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Key objective: </a:t>
              </a:r>
              <a:r>
                <a:rPr lang="en-US" sz="1400" b="1" err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Formalise</a:t>
              </a:r>
              <a:r>
                <a:rPr lang="en-US" sz="14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 your vision</a:t>
              </a:r>
              <a:endParaRPr lang="en-US" sz="1400"/>
            </a:p>
          </p:txBody>
        </p:sp>
        <p:sp>
          <p:nvSpPr>
            <p:cNvPr id="33" name="Text 22">
              <a:extLst>
                <a:ext uri="{FF2B5EF4-FFF2-40B4-BE49-F238E27FC236}">
                  <a16:creationId xmlns:a16="http://schemas.microsoft.com/office/drawing/2014/main" id="{3443B454-5A96-8012-A681-6886507AA500}"/>
                </a:ext>
              </a:extLst>
            </p:cNvPr>
            <p:cNvSpPr/>
            <p:nvPr/>
          </p:nvSpPr>
          <p:spPr>
            <a:xfrm>
              <a:off x="6223000" y="2656332"/>
              <a:ext cx="3127248" cy="5486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3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Draft a one-page statement of intent and identify three high-value use cases that match your city's most urgent civic challenges.</a:t>
              </a:r>
              <a:endParaRPr lang="en-US" sz="1300"/>
            </a:p>
          </p:txBody>
        </p:sp>
        <p:sp>
          <p:nvSpPr>
            <p:cNvPr id="34" name="Shape 23">
              <a:extLst>
                <a:ext uri="{FF2B5EF4-FFF2-40B4-BE49-F238E27FC236}">
                  <a16:creationId xmlns:a16="http://schemas.microsoft.com/office/drawing/2014/main" id="{183CA673-EA42-3F63-CDAF-E0448F590F5E}"/>
                </a:ext>
              </a:extLst>
            </p:cNvPr>
            <p:cNvSpPr/>
            <p:nvPr/>
          </p:nvSpPr>
          <p:spPr>
            <a:xfrm>
              <a:off x="764032" y="3406140"/>
              <a:ext cx="4251960" cy="1261872"/>
            </a:xfrm>
            <a:prstGeom prst="rect">
              <a:avLst/>
            </a:prstGeom>
            <a:solidFill>
              <a:srgbClr val="FFFDE7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35" name="Shape 24">
              <a:extLst>
                <a:ext uri="{FF2B5EF4-FFF2-40B4-BE49-F238E27FC236}">
                  <a16:creationId xmlns:a16="http://schemas.microsoft.com/office/drawing/2014/main" id="{133E8CE5-CAA1-E23A-1B9F-AFDCB20656CF}"/>
                </a:ext>
              </a:extLst>
            </p:cNvPr>
            <p:cNvSpPr/>
            <p:nvPr/>
          </p:nvSpPr>
          <p:spPr>
            <a:xfrm>
              <a:off x="764032" y="3406140"/>
              <a:ext cx="932688" cy="1261872"/>
            </a:xfrm>
            <a:prstGeom prst="rect">
              <a:avLst/>
            </a:prstGeom>
            <a:solidFill>
              <a:srgbClr val="F57F17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36" name="Text 25">
              <a:extLst>
                <a:ext uri="{FF2B5EF4-FFF2-40B4-BE49-F238E27FC236}">
                  <a16:creationId xmlns:a16="http://schemas.microsoft.com/office/drawing/2014/main" id="{943E5908-2E92-BD57-D0EC-7A83008811E5}"/>
                </a:ext>
              </a:extLst>
            </p:cNvPr>
            <p:cNvSpPr/>
            <p:nvPr/>
          </p:nvSpPr>
          <p:spPr>
            <a:xfrm>
              <a:off x="776751" y="3534004"/>
              <a:ext cx="93268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TIER 2</a:t>
              </a:r>
              <a:endParaRPr lang="en-US" sz="1600"/>
            </a:p>
          </p:txBody>
        </p:sp>
        <p:sp>
          <p:nvSpPr>
            <p:cNvPr id="37" name="Text 26">
              <a:extLst>
                <a:ext uri="{FF2B5EF4-FFF2-40B4-BE49-F238E27FC236}">
                  <a16:creationId xmlns:a16="http://schemas.microsoft.com/office/drawing/2014/main" id="{AB8CCCCC-7ED8-10C3-87C6-765FE83E90A5}"/>
                </a:ext>
              </a:extLst>
            </p:cNvPr>
            <p:cNvSpPr/>
            <p:nvPr/>
          </p:nvSpPr>
          <p:spPr>
            <a:xfrm>
              <a:off x="764032" y="3877599"/>
              <a:ext cx="932688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6–7</a:t>
              </a:r>
              <a:endParaRPr lang="en-US" sz="2800"/>
            </a:p>
          </p:txBody>
        </p:sp>
        <p:sp>
          <p:nvSpPr>
            <p:cNvPr id="38" name="Text 27">
              <a:extLst>
                <a:ext uri="{FF2B5EF4-FFF2-40B4-BE49-F238E27FC236}">
                  <a16:creationId xmlns:a16="http://schemas.microsoft.com/office/drawing/2014/main" id="{23C49FA5-60EB-4317-95A8-2885F7E7EA44}"/>
                </a:ext>
              </a:extLst>
            </p:cNvPr>
            <p:cNvSpPr/>
            <p:nvPr/>
          </p:nvSpPr>
          <p:spPr>
            <a:xfrm>
              <a:off x="770391" y="4250734"/>
              <a:ext cx="932688" cy="2011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>
                  <a:solidFill>
                    <a:srgbClr val="FFFFFF">
                      <a:alpha val="70000"/>
                    </a:srgbClr>
                  </a:solidFill>
                  <a:ea typeface="Calibri" pitchFamily="34" charset="-122"/>
                  <a:cs typeface="Calibri" pitchFamily="34" charset="-120"/>
                </a:rPr>
                <a:t>YES</a:t>
              </a:r>
              <a:endParaRPr lang="en-US" sz="1400"/>
            </a:p>
          </p:txBody>
        </p:sp>
        <p:sp>
          <p:nvSpPr>
            <p:cNvPr id="39" name="Text 28">
              <a:extLst>
                <a:ext uri="{FF2B5EF4-FFF2-40B4-BE49-F238E27FC236}">
                  <a16:creationId xmlns:a16="http://schemas.microsoft.com/office/drawing/2014/main" id="{C074EB92-172C-1FE1-B0F7-F56B128803BE}"/>
                </a:ext>
              </a:extLst>
            </p:cNvPr>
            <p:cNvSpPr/>
            <p:nvPr/>
          </p:nvSpPr>
          <p:spPr>
            <a:xfrm>
              <a:off x="1788160" y="3479292"/>
              <a:ext cx="3127248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>
                  <a:solidFill>
                    <a:srgbClr val="F57F17"/>
                  </a:solidFill>
                  <a:ea typeface="Calibri" pitchFamily="34" charset="-122"/>
                  <a:cs typeface="Calibri" pitchFamily="34" charset="-120"/>
                </a:rPr>
                <a:t>The How</a:t>
              </a:r>
              <a:endParaRPr lang="en-US" sz="2000"/>
            </a:p>
          </p:txBody>
        </p:sp>
        <p:sp>
          <p:nvSpPr>
            <p:cNvPr id="46" name="Text 29">
              <a:extLst>
                <a:ext uri="{FF2B5EF4-FFF2-40B4-BE49-F238E27FC236}">
                  <a16:creationId xmlns:a16="http://schemas.microsoft.com/office/drawing/2014/main" id="{B1E35323-C5FC-576D-1B4C-813C908CFE05}"/>
                </a:ext>
              </a:extLst>
            </p:cNvPr>
            <p:cNvSpPr/>
            <p:nvPr/>
          </p:nvSpPr>
          <p:spPr>
            <a:xfrm>
              <a:off x="1788160" y="3780265"/>
              <a:ext cx="3306553" cy="1828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Key objective: Clear your path</a:t>
              </a:r>
              <a:endParaRPr lang="en-US" sz="1400"/>
            </a:p>
          </p:txBody>
        </p:sp>
        <p:sp>
          <p:nvSpPr>
            <p:cNvPr id="50" name="Text 30">
              <a:extLst>
                <a:ext uri="{FF2B5EF4-FFF2-40B4-BE49-F238E27FC236}">
                  <a16:creationId xmlns:a16="http://schemas.microsoft.com/office/drawing/2014/main" id="{70C19003-2552-46B4-3B41-61EABA40036A}"/>
                </a:ext>
              </a:extLst>
            </p:cNvPr>
            <p:cNvSpPr/>
            <p:nvPr/>
          </p:nvSpPr>
          <p:spPr>
            <a:xfrm>
              <a:off x="1703078" y="4062475"/>
              <a:ext cx="3423432" cy="5486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3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Audit legal barriers, governance gaps, and AI governance readiness. Secure seed funding for a 90-day pilot.</a:t>
              </a:r>
              <a:endParaRPr lang="en-US" sz="1300"/>
            </a:p>
          </p:txBody>
        </p:sp>
        <p:sp>
          <p:nvSpPr>
            <p:cNvPr id="51" name="Shape 31">
              <a:extLst>
                <a:ext uri="{FF2B5EF4-FFF2-40B4-BE49-F238E27FC236}">
                  <a16:creationId xmlns:a16="http://schemas.microsoft.com/office/drawing/2014/main" id="{CB0EDF6F-B844-B134-8FB8-2678F2049701}"/>
                </a:ext>
              </a:extLst>
            </p:cNvPr>
            <p:cNvSpPr/>
            <p:nvPr/>
          </p:nvSpPr>
          <p:spPr>
            <a:xfrm>
              <a:off x="5198872" y="3406140"/>
              <a:ext cx="4251960" cy="1261872"/>
            </a:xfrm>
            <a:prstGeom prst="rect">
              <a:avLst/>
            </a:prstGeom>
            <a:solidFill>
              <a:srgbClr val="E8F5E9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52" name="Shape 32">
              <a:extLst>
                <a:ext uri="{FF2B5EF4-FFF2-40B4-BE49-F238E27FC236}">
                  <a16:creationId xmlns:a16="http://schemas.microsoft.com/office/drawing/2014/main" id="{4D0F1CB8-9EA4-9C7E-E9AC-358CB44C585C}"/>
                </a:ext>
              </a:extLst>
            </p:cNvPr>
            <p:cNvSpPr/>
            <p:nvPr/>
          </p:nvSpPr>
          <p:spPr>
            <a:xfrm>
              <a:off x="5198872" y="3406140"/>
              <a:ext cx="932688" cy="1261872"/>
            </a:xfrm>
            <a:prstGeom prst="rect">
              <a:avLst/>
            </a:prstGeom>
            <a:solidFill>
              <a:srgbClr val="1B5E20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53" name="Text 33">
              <a:extLst>
                <a:ext uri="{FF2B5EF4-FFF2-40B4-BE49-F238E27FC236}">
                  <a16:creationId xmlns:a16="http://schemas.microsoft.com/office/drawing/2014/main" id="{FA336D8F-3DEF-1855-7A1B-FD3D7E42853A}"/>
                </a:ext>
              </a:extLst>
            </p:cNvPr>
            <p:cNvSpPr/>
            <p:nvPr/>
          </p:nvSpPr>
          <p:spPr>
            <a:xfrm>
              <a:off x="5211591" y="3534004"/>
              <a:ext cx="93268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TIER 3</a:t>
              </a:r>
              <a:endParaRPr lang="en-US" sz="1600"/>
            </a:p>
          </p:txBody>
        </p:sp>
        <p:sp>
          <p:nvSpPr>
            <p:cNvPr id="54" name="Text 34">
              <a:extLst>
                <a:ext uri="{FF2B5EF4-FFF2-40B4-BE49-F238E27FC236}">
                  <a16:creationId xmlns:a16="http://schemas.microsoft.com/office/drawing/2014/main" id="{24F9CAC8-1E6C-2684-310F-C9E0EA613937}"/>
                </a:ext>
              </a:extLst>
            </p:cNvPr>
            <p:cNvSpPr/>
            <p:nvPr/>
          </p:nvSpPr>
          <p:spPr>
            <a:xfrm>
              <a:off x="5198872" y="3877599"/>
              <a:ext cx="932688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8–9</a:t>
              </a:r>
              <a:endParaRPr lang="en-US" sz="2800"/>
            </a:p>
          </p:txBody>
        </p:sp>
        <p:sp>
          <p:nvSpPr>
            <p:cNvPr id="55" name="Text 35">
              <a:extLst>
                <a:ext uri="{FF2B5EF4-FFF2-40B4-BE49-F238E27FC236}">
                  <a16:creationId xmlns:a16="http://schemas.microsoft.com/office/drawing/2014/main" id="{BC9A5BC2-08EF-109C-F399-42A298E0101A}"/>
                </a:ext>
              </a:extLst>
            </p:cNvPr>
            <p:cNvSpPr/>
            <p:nvPr/>
          </p:nvSpPr>
          <p:spPr>
            <a:xfrm>
              <a:off x="5205231" y="4250734"/>
              <a:ext cx="932688" cy="2011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>
                  <a:solidFill>
                    <a:srgbClr val="FFFFFF">
                      <a:alpha val="70000"/>
                    </a:srgbClr>
                  </a:solidFill>
                  <a:ea typeface="Calibri" pitchFamily="34" charset="-122"/>
                  <a:cs typeface="Calibri" pitchFamily="34" charset="-120"/>
                </a:rPr>
                <a:t>YES</a:t>
              </a:r>
              <a:endParaRPr lang="en-US" sz="1400"/>
            </a:p>
          </p:txBody>
        </p:sp>
        <p:sp>
          <p:nvSpPr>
            <p:cNvPr id="56" name="Text 36">
              <a:extLst>
                <a:ext uri="{FF2B5EF4-FFF2-40B4-BE49-F238E27FC236}">
                  <a16:creationId xmlns:a16="http://schemas.microsoft.com/office/drawing/2014/main" id="{AC9CFFD3-3372-8384-95FE-E1C1CEEA78C9}"/>
                </a:ext>
              </a:extLst>
            </p:cNvPr>
            <p:cNvSpPr/>
            <p:nvPr/>
          </p:nvSpPr>
          <p:spPr>
            <a:xfrm>
              <a:off x="6223000" y="3479292"/>
              <a:ext cx="3127248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>
                  <a:solidFill>
                    <a:srgbClr val="1B5E20"/>
                  </a:solidFill>
                  <a:ea typeface="Calibri" pitchFamily="34" charset="-122"/>
                  <a:cs typeface="Calibri" pitchFamily="34" charset="-120"/>
                </a:rPr>
                <a:t>The Pilot</a:t>
              </a:r>
              <a:endParaRPr lang="en-US" sz="2000"/>
            </a:p>
          </p:txBody>
        </p:sp>
        <p:sp>
          <p:nvSpPr>
            <p:cNvPr id="67" name="Text 37">
              <a:extLst>
                <a:ext uri="{FF2B5EF4-FFF2-40B4-BE49-F238E27FC236}">
                  <a16:creationId xmlns:a16="http://schemas.microsoft.com/office/drawing/2014/main" id="{FEA46DA5-AFF6-2944-08E1-BD38E91828DD}"/>
                </a:ext>
              </a:extLst>
            </p:cNvPr>
            <p:cNvSpPr/>
            <p:nvPr/>
          </p:nvSpPr>
          <p:spPr>
            <a:xfrm>
              <a:off x="6223000" y="3780264"/>
              <a:ext cx="312724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Key objective: Build and launch</a:t>
              </a:r>
              <a:endParaRPr lang="en-US" sz="1400"/>
            </a:p>
          </p:txBody>
        </p:sp>
        <p:sp>
          <p:nvSpPr>
            <p:cNvPr id="68" name="Text 38">
              <a:extLst>
                <a:ext uri="{FF2B5EF4-FFF2-40B4-BE49-F238E27FC236}">
                  <a16:creationId xmlns:a16="http://schemas.microsoft.com/office/drawing/2014/main" id="{8813CE3D-FB11-16CA-3246-45EB0DC5F208}"/>
                </a:ext>
              </a:extLst>
            </p:cNvPr>
            <p:cNvSpPr/>
            <p:nvPr/>
          </p:nvSpPr>
          <p:spPr>
            <a:xfrm>
              <a:off x="6223000" y="4072352"/>
              <a:ext cx="3127248" cy="5486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3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Deploy core infrastructure, train your team, and run a minimal viable prototype for one use case.</a:t>
              </a:r>
              <a:endParaRPr lang="en-US" sz="1300"/>
            </a:p>
          </p:txBody>
        </p:sp>
        <p:sp>
          <p:nvSpPr>
            <p:cNvPr id="69" name="Shape 39">
              <a:extLst>
                <a:ext uri="{FF2B5EF4-FFF2-40B4-BE49-F238E27FC236}">
                  <a16:creationId xmlns:a16="http://schemas.microsoft.com/office/drawing/2014/main" id="{5F07D9CC-65B3-A800-1586-249103123207}"/>
                </a:ext>
              </a:extLst>
            </p:cNvPr>
            <p:cNvSpPr/>
            <p:nvPr/>
          </p:nvSpPr>
          <p:spPr>
            <a:xfrm>
              <a:off x="764032" y="4777740"/>
              <a:ext cx="4251960" cy="1261872"/>
            </a:xfrm>
            <a:prstGeom prst="rect">
              <a:avLst/>
            </a:prstGeom>
            <a:solidFill>
              <a:srgbClr val="E3F2FD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70" name="Shape 40">
              <a:extLst>
                <a:ext uri="{FF2B5EF4-FFF2-40B4-BE49-F238E27FC236}">
                  <a16:creationId xmlns:a16="http://schemas.microsoft.com/office/drawing/2014/main" id="{4469F089-7F86-8BD1-5F28-8A3F9E50CC0B}"/>
                </a:ext>
              </a:extLst>
            </p:cNvPr>
            <p:cNvSpPr/>
            <p:nvPr/>
          </p:nvSpPr>
          <p:spPr>
            <a:xfrm>
              <a:off x="764032" y="4777740"/>
              <a:ext cx="932688" cy="1261872"/>
            </a:xfrm>
            <a:prstGeom prst="rect">
              <a:avLst/>
            </a:prstGeom>
            <a:solidFill>
              <a:srgbClr val="0D47A1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71" name="Text 41">
              <a:extLst>
                <a:ext uri="{FF2B5EF4-FFF2-40B4-BE49-F238E27FC236}">
                  <a16:creationId xmlns:a16="http://schemas.microsoft.com/office/drawing/2014/main" id="{59FA85C2-9C7E-D50E-CD45-A945021D98CD}"/>
                </a:ext>
              </a:extLst>
            </p:cNvPr>
            <p:cNvSpPr/>
            <p:nvPr/>
          </p:nvSpPr>
          <p:spPr>
            <a:xfrm>
              <a:off x="776751" y="4905605"/>
              <a:ext cx="93268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TIER 4</a:t>
              </a:r>
              <a:endParaRPr lang="en-US" sz="1600"/>
            </a:p>
          </p:txBody>
        </p:sp>
        <p:sp>
          <p:nvSpPr>
            <p:cNvPr id="72" name="Text 42">
              <a:extLst>
                <a:ext uri="{FF2B5EF4-FFF2-40B4-BE49-F238E27FC236}">
                  <a16:creationId xmlns:a16="http://schemas.microsoft.com/office/drawing/2014/main" id="{249339BB-2A53-684B-6BDE-6A58F205AB94}"/>
                </a:ext>
              </a:extLst>
            </p:cNvPr>
            <p:cNvSpPr/>
            <p:nvPr/>
          </p:nvSpPr>
          <p:spPr>
            <a:xfrm>
              <a:off x="764032" y="5249199"/>
              <a:ext cx="932688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10–11</a:t>
              </a:r>
              <a:endParaRPr lang="en-US" sz="2800"/>
            </a:p>
          </p:txBody>
        </p:sp>
        <p:sp>
          <p:nvSpPr>
            <p:cNvPr id="73" name="Text 43">
              <a:extLst>
                <a:ext uri="{FF2B5EF4-FFF2-40B4-BE49-F238E27FC236}">
                  <a16:creationId xmlns:a16="http://schemas.microsoft.com/office/drawing/2014/main" id="{03073B9F-5455-C638-7633-4D5CED370311}"/>
                </a:ext>
              </a:extLst>
            </p:cNvPr>
            <p:cNvSpPr/>
            <p:nvPr/>
          </p:nvSpPr>
          <p:spPr>
            <a:xfrm>
              <a:off x="770391" y="5622334"/>
              <a:ext cx="932688" cy="2011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>
                  <a:solidFill>
                    <a:srgbClr val="FFFFFF">
                      <a:alpha val="70000"/>
                    </a:srgbClr>
                  </a:solidFill>
                  <a:ea typeface="Calibri" pitchFamily="34" charset="-122"/>
                  <a:cs typeface="Calibri" pitchFamily="34" charset="-120"/>
                </a:rPr>
                <a:t>YES</a:t>
              </a:r>
              <a:endParaRPr lang="en-US" sz="1400"/>
            </a:p>
          </p:txBody>
        </p:sp>
        <p:sp>
          <p:nvSpPr>
            <p:cNvPr id="74" name="Text 44">
              <a:extLst>
                <a:ext uri="{FF2B5EF4-FFF2-40B4-BE49-F238E27FC236}">
                  <a16:creationId xmlns:a16="http://schemas.microsoft.com/office/drawing/2014/main" id="{45229085-ADEF-A500-F058-20830747068E}"/>
                </a:ext>
              </a:extLst>
            </p:cNvPr>
            <p:cNvSpPr/>
            <p:nvPr/>
          </p:nvSpPr>
          <p:spPr>
            <a:xfrm>
              <a:off x="1788160" y="4850892"/>
              <a:ext cx="3127248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>
                  <a:solidFill>
                    <a:srgbClr val="0D47A1"/>
                  </a:solidFill>
                  <a:ea typeface="Calibri" pitchFamily="34" charset="-122"/>
                  <a:cs typeface="Calibri" pitchFamily="34" charset="-120"/>
                </a:rPr>
                <a:t>The Scale</a:t>
              </a:r>
              <a:endParaRPr lang="en-US" sz="2000"/>
            </a:p>
          </p:txBody>
        </p:sp>
        <p:sp>
          <p:nvSpPr>
            <p:cNvPr id="75" name="Text 45">
              <a:extLst>
                <a:ext uri="{FF2B5EF4-FFF2-40B4-BE49-F238E27FC236}">
                  <a16:creationId xmlns:a16="http://schemas.microsoft.com/office/drawing/2014/main" id="{03039538-754F-CE42-4907-826845ADA53F}"/>
                </a:ext>
              </a:extLst>
            </p:cNvPr>
            <p:cNvSpPr/>
            <p:nvPr/>
          </p:nvSpPr>
          <p:spPr>
            <a:xfrm>
              <a:off x="1788160" y="5151864"/>
              <a:ext cx="3417071" cy="2303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Key objective: Harden and grow</a:t>
              </a:r>
              <a:endParaRPr lang="en-US" sz="1400"/>
            </a:p>
          </p:txBody>
        </p:sp>
        <p:sp>
          <p:nvSpPr>
            <p:cNvPr id="76" name="Text 46">
              <a:extLst>
                <a:ext uri="{FF2B5EF4-FFF2-40B4-BE49-F238E27FC236}">
                  <a16:creationId xmlns:a16="http://schemas.microsoft.com/office/drawing/2014/main" id="{FF709E32-DB8E-3D5B-6F82-90BC0B47D7A0}"/>
                </a:ext>
              </a:extLst>
            </p:cNvPr>
            <p:cNvSpPr/>
            <p:nvPr/>
          </p:nvSpPr>
          <p:spPr>
            <a:xfrm>
              <a:off x="1788160" y="5443952"/>
              <a:ext cx="3127248" cy="5486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3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Formalise security, trust, AI governance safeguards, and adoption campaigns for city-wide rollout.</a:t>
              </a:r>
              <a:endParaRPr lang="en-US" sz="1300"/>
            </a:p>
          </p:txBody>
        </p:sp>
        <p:sp>
          <p:nvSpPr>
            <p:cNvPr id="77" name="Shape 47">
              <a:extLst>
                <a:ext uri="{FF2B5EF4-FFF2-40B4-BE49-F238E27FC236}">
                  <a16:creationId xmlns:a16="http://schemas.microsoft.com/office/drawing/2014/main" id="{B8E7325F-BF9A-E864-CC54-26443AE88D0C}"/>
                </a:ext>
              </a:extLst>
            </p:cNvPr>
            <p:cNvSpPr/>
            <p:nvPr/>
          </p:nvSpPr>
          <p:spPr>
            <a:xfrm>
              <a:off x="5198872" y="4777740"/>
              <a:ext cx="4251960" cy="1261872"/>
            </a:xfrm>
            <a:prstGeom prst="rect">
              <a:avLst/>
            </a:prstGeom>
            <a:solidFill>
              <a:srgbClr val="F3E5F5"/>
            </a:solidFill>
            <a:ln/>
            <a:effectLst>
              <a:outerShdw blurRad="76200" dist="25400" dir="8100000" algn="bl" rotWithShape="0">
                <a:srgbClr val="000000">
                  <a:alpha val="7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78" name="Shape 48">
              <a:extLst>
                <a:ext uri="{FF2B5EF4-FFF2-40B4-BE49-F238E27FC236}">
                  <a16:creationId xmlns:a16="http://schemas.microsoft.com/office/drawing/2014/main" id="{4BCB1741-EF28-5758-2862-A0EC47D5E5F5}"/>
                </a:ext>
              </a:extLst>
            </p:cNvPr>
            <p:cNvSpPr/>
            <p:nvPr/>
          </p:nvSpPr>
          <p:spPr>
            <a:xfrm>
              <a:off x="5198872" y="4777740"/>
              <a:ext cx="932688" cy="1261872"/>
            </a:xfrm>
            <a:prstGeom prst="rect">
              <a:avLst/>
            </a:prstGeom>
            <a:solidFill>
              <a:srgbClr val="4A148C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79" name="Text 49">
              <a:extLst>
                <a:ext uri="{FF2B5EF4-FFF2-40B4-BE49-F238E27FC236}">
                  <a16:creationId xmlns:a16="http://schemas.microsoft.com/office/drawing/2014/main" id="{0DAF5134-E59E-811F-795C-B69956CAAB7B}"/>
                </a:ext>
              </a:extLst>
            </p:cNvPr>
            <p:cNvSpPr/>
            <p:nvPr/>
          </p:nvSpPr>
          <p:spPr>
            <a:xfrm>
              <a:off x="5211591" y="4905605"/>
              <a:ext cx="93268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TIER 5</a:t>
              </a:r>
              <a:endParaRPr lang="en-US" sz="1600"/>
            </a:p>
          </p:txBody>
        </p:sp>
        <p:sp>
          <p:nvSpPr>
            <p:cNvPr id="80" name="Text 50">
              <a:extLst>
                <a:ext uri="{FF2B5EF4-FFF2-40B4-BE49-F238E27FC236}">
                  <a16:creationId xmlns:a16="http://schemas.microsoft.com/office/drawing/2014/main" id="{FCF15E49-B611-B400-03BB-17F84A283706}"/>
                </a:ext>
              </a:extLst>
            </p:cNvPr>
            <p:cNvSpPr/>
            <p:nvPr/>
          </p:nvSpPr>
          <p:spPr>
            <a:xfrm>
              <a:off x="5198872" y="5249199"/>
              <a:ext cx="932688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12</a:t>
              </a:r>
              <a:endParaRPr lang="en-US" sz="2800"/>
            </a:p>
          </p:txBody>
        </p:sp>
        <p:sp>
          <p:nvSpPr>
            <p:cNvPr id="81" name="Text 51">
              <a:extLst>
                <a:ext uri="{FF2B5EF4-FFF2-40B4-BE49-F238E27FC236}">
                  <a16:creationId xmlns:a16="http://schemas.microsoft.com/office/drawing/2014/main" id="{87B8EB0F-5B1A-AC00-03BB-AE0425B26E38}"/>
                </a:ext>
              </a:extLst>
            </p:cNvPr>
            <p:cNvSpPr/>
            <p:nvPr/>
          </p:nvSpPr>
          <p:spPr>
            <a:xfrm>
              <a:off x="5205231" y="5622334"/>
              <a:ext cx="932688" cy="2011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400">
                  <a:solidFill>
                    <a:srgbClr val="FFFFFF">
                      <a:alpha val="70000"/>
                    </a:srgbClr>
                  </a:solidFill>
                  <a:ea typeface="Calibri" pitchFamily="34" charset="-122"/>
                  <a:cs typeface="Calibri" pitchFamily="34" charset="-120"/>
                </a:rPr>
                <a:t>YES</a:t>
              </a:r>
              <a:endParaRPr lang="en-US" sz="1400"/>
            </a:p>
          </p:txBody>
        </p:sp>
        <p:sp>
          <p:nvSpPr>
            <p:cNvPr id="82" name="Text 52">
              <a:extLst>
                <a:ext uri="{FF2B5EF4-FFF2-40B4-BE49-F238E27FC236}">
                  <a16:creationId xmlns:a16="http://schemas.microsoft.com/office/drawing/2014/main" id="{DBEF74B9-1D02-A7A2-6D66-8F477D9AA7F4}"/>
                </a:ext>
              </a:extLst>
            </p:cNvPr>
            <p:cNvSpPr/>
            <p:nvPr/>
          </p:nvSpPr>
          <p:spPr>
            <a:xfrm>
              <a:off x="6223000" y="4850892"/>
              <a:ext cx="3127248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000" b="1">
                  <a:solidFill>
                    <a:srgbClr val="4A148C"/>
                  </a:solidFill>
                  <a:ea typeface="Calibri" pitchFamily="34" charset="-122"/>
                  <a:cs typeface="Calibri" pitchFamily="34" charset="-120"/>
                </a:rPr>
                <a:t>The Legacy</a:t>
              </a:r>
              <a:endParaRPr lang="en-US" sz="2000"/>
            </a:p>
          </p:txBody>
        </p:sp>
        <p:sp>
          <p:nvSpPr>
            <p:cNvPr id="83" name="Text 53">
              <a:extLst>
                <a:ext uri="{FF2B5EF4-FFF2-40B4-BE49-F238E27FC236}">
                  <a16:creationId xmlns:a16="http://schemas.microsoft.com/office/drawing/2014/main" id="{CEFB2598-5A23-23A4-9565-E1F494376E3B}"/>
                </a:ext>
              </a:extLst>
            </p:cNvPr>
            <p:cNvSpPr/>
            <p:nvPr/>
          </p:nvSpPr>
          <p:spPr>
            <a:xfrm>
              <a:off x="6223000" y="5151864"/>
              <a:ext cx="312724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Key objective: Measure and sustain</a:t>
              </a:r>
              <a:endParaRPr lang="en-US" sz="1400"/>
            </a:p>
          </p:txBody>
        </p:sp>
        <p:sp>
          <p:nvSpPr>
            <p:cNvPr id="84" name="Text 54">
              <a:extLst>
                <a:ext uri="{FF2B5EF4-FFF2-40B4-BE49-F238E27FC236}">
                  <a16:creationId xmlns:a16="http://schemas.microsoft.com/office/drawing/2014/main" id="{74DB71F2-5F51-9EF4-25ED-50C24D46C56C}"/>
                </a:ext>
              </a:extLst>
            </p:cNvPr>
            <p:cNvSpPr/>
            <p:nvPr/>
          </p:nvSpPr>
          <p:spPr>
            <a:xfrm>
              <a:off x="6223000" y="5443952"/>
              <a:ext cx="3127248" cy="54864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GB" sz="13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Audit universal access, publish impact and equity data, and share your model globally with peer cities.</a:t>
              </a:r>
              <a:endParaRPr lang="en-US" sz="1300"/>
            </a:p>
          </p:txBody>
        </p:sp>
      </p:grp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36683BAE-39EA-BA82-B288-ED36CD2C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04A54E5-FFC8-5A2B-E9D2-6E880931B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365574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155AF-11F5-AAEF-D009-793EA2A8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4">
            <a:extLst>
              <a:ext uri="{FF2B5EF4-FFF2-40B4-BE49-F238E27FC236}">
                <a16:creationId xmlns:a16="http://schemas.microsoft.com/office/drawing/2014/main" id="{DEAF9648-B096-92B8-D0D0-4202A5DBE191}"/>
              </a:ext>
            </a:extLst>
          </p:cNvPr>
          <p:cNvSpPr/>
          <p:nvPr/>
        </p:nvSpPr>
        <p:spPr>
          <a:xfrm>
            <a:off x="497840" y="818388"/>
            <a:ext cx="910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Step 2: The Essential 20 Assessment</a:t>
            </a:r>
            <a:endParaRPr lang="en-US" sz="3200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03CEBFFB-325A-B002-583C-7200A8CEA843}"/>
              </a:ext>
            </a:extLst>
          </p:cNvPr>
          <p:cNvSpPr/>
          <p:nvPr/>
        </p:nvSpPr>
        <p:spPr>
          <a:xfrm>
            <a:off x="497840" y="1344168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GB" sz="1600" i="1">
                <a:solidFill>
                  <a:srgbClr val="78909C"/>
                </a:solidFill>
                <a:ea typeface="Calibri" pitchFamily="34" charset="-122"/>
                <a:cs typeface="Calibri" pitchFamily="34" charset="-120"/>
              </a:rPr>
              <a:t>Score 20 indicators across 12 domains — document evidence for each</a:t>
            </a:r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18D31C96-C0A5-E212-0985-6B6569298080}"/>
              </a:ext>
            </a:extLst>
          </p:cNvPr>
          <p:cNvSpPr/>
          <p:nvPr/>
        </p:nvSpPr>
        <p:spPr>
          <a:xfrm>
            <a:off x="534416" y="1715415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FA25343-55CB-AD02-3635-D9CB17E08C3E}"/>
              </a:ext>
            </a:extLst>
          </p:cNvPr>
          <p:cNvGrpSpPr>
            <a:grpSpLocks noChangeAspect="1"/>
          </p:cNvGrpSpPr>
          <p:nvPr/>
        </p:nvGrpSpPr>
        <p:grpSpPr>
          <a:xfrm>
            <a:off x="497840" y="1818666"/>
            <a:ext cx="6121295" cy="4665627"/>
            <a:chOff x="614785" y="1961668"/>
            <a:chExt cx="4251959" cy="3240828"/>
          </a:xfrm>
        </p:grpSpPr>
        <p:sp>
          <p:nvSpPr>
            <p:cNvPr id="37" name="Text 7">
              <a:extLst>
                <a:ext uri="{FF2B5EF4-FFF2-40B4-BE49-F238E27FC236}">
                  <a16:creationId xmlns:a16="http://schemas.microsoft.com/office/drawing/2014/main" id="{36A24CE9-8547-72ED-57EF-79FE0AF2DBBA}"/>
                </a:ext>
              </a:extLst>
            </p:cNvPr>
            <p:cNvSpPr/>
            <p:nvPr/>
          </p:nvSpPr>
          <p:spPr>
            <a:xfrm>
              <a:off x="614785" y="1961668"/>
              <a:ext cx="2743200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kern="0" spc="200">
                  <a:solidFill>
                    <a:srgbClr val="78909C"/>
                  </a:solidFill>
                  <a:ea typeface="Calibri" pitchFamily="34" charset="-122"/>
                  <a:cs typeface="Calibri" pitchFamily="34" charset="-120"/>
                </a:rPr>
                <a:t>SCORING SCALE</a:t>
              </a:r>
              <a:endParaRPr lang="en-US" sz="1600"/>
            </a:p>
          </p:txBody>
        </p:sp>
        <p:sp>
          <p:nvSpPr>
            <p:cNvPr id="38" name="Shape 8">
              <a:extLst>
                <a:ext uri="{FF2B5EF4-FFF2-40B4-BE49-F238E27FC236}">
                  <a16:creationId xmlns:a16="http://schemas.microsoft.com/office/drawing/2014/main" id="{4BD0C4C6-B20B-F45F-A5F6-0277504D3821}"/>
                </a:ext>
              </a:extLst>
            </p:cNvPr>
            <p:cNvSpPr/>
            <p:nvPr/>
          </p:nvSpPr>
          <p:spPr>
            <a:xfrm>
              <a:off x="614785" y="2253488"/>
              <a:ext cx="457200" cy="457200"/>
            </a:xfrm>
            <a:prstGeom prst="ellipse">
              <a:avLst/>
            </a:prstGeom>
            <a:solidFill>
              <a:srgbClr val="B71C1C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 9">
              <a:extLst>
                <a:ext uri="{FF2B5EF4-FFF2-40B4-BE49-F238E27FC236}">
                  <a16:creationId xmlns:a16="http://schemas.microsoft.com/office/drawing/2014/main" id="{DA5EE374-E6E1-933C-E5EA-291DB7795512}"/>
                </a:ext>
              </a:extLst>
            </p:cNvPr>
            <p:cNvSpPr/>
            <p:nvPr/>
          </p:nvSpPr>
          <p:spPr>
            <a:xfrm>
              <a:off x="614785" y="2253488"/>
              <a:ext cx="45720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0</a:t>
              </a:r>
              <a:endParaRPr lang="en-US" sz="1600"/>
            </a:p>
          </p:txBody>
        </p:sp>
        <p:sp>
          <p:nvSpPr>
            <p:cNvPr id="40" name="Shape 10">
              <a:extLst>
                <a:ext uri="{FF2B5EF4-FFF2-40B4-BE49-F238E27FC236}">
                  <a16:creationId xmlns:a16="http://schemas.microsoft.com/office/drawing/2014/main" id="{E9C0EF33-C328-279C-ACC7-522F9D8773E4}"/>
                </a:ext>
              </a:extLst>
            </p:cNvPr>
            <p:cNvSpPr/>
            <p:nvPr/>
          </p:nvSpPr>
          <p:spPr>
            <a:xfrm>
              <a:off x="1209145" y="2372360"/>
              <a:ext cx="457200" cy="219456"/>
            </a:xfrm>
            <a:prstGeom prst="rect">
              <a:avLst/>
            </a:prstGeom>
            <a:solidFill>
              <a:srgbClr val="B71C1C">
                <a:alpha val="30000"/>
              </a:srgbClr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 11">
              <a:extLst>
                <a:ext uri="{FF2B5EF4-FFF2-40B4-BE49-F238E27FC236}">
                  <a16:creationId xmlns:a16="http://schemas.microsoft.com/office/drawing/2014/main" id="{8F488E07-05C6-6EAD-DEE9-8F2A4CA0BBFB}"/>
                </a:ext>
              </a:extLst>
            </p:cNvPr>
            <p:cNvSpPr/>
            <p:nvPr/>
          </p:nvSpPr>
          <p:spPr>
            <a:xfrm>
              <a:off x="1209145" y="2358730"/>
              <a:ext cx="3200400" cy="2377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B71C1C"/>
                  </a:solidFill>
                  <a:ea typeface="Calibri" pitchFamily="34" charset="-122"/>
                  <a:cs typeface="Calibri" pitchFamily="34" charset="-120"/>
                </a:rPr>
                <a:t>Absent / Ad hoc</a:t>
              </a:r>
              <a:endParaRPr lang="en-US" sz="1400"/>
            </a:p>
          </p:txBody>
        </p:sp>
        <p:sp>
          <p:nvSpPr>
            <p:cNvPr id="42" name="Text 12">
              <a:extLst>
                <a:ext uri="{FF2B5EF4-FFF2-40B4-BE49-F238E27FC236}">
                  <a16:creationId xmlns:a16="http://schemas.microsoft.com/office/drawing/2014/main" id="{1ACF5AEC-B2DE-F2D9-60B1-96E460A4137E}"/>
                </a:ext>
              </a:extLst>
            </p:cNvPr>
            <p:cNvSpPr/>
            <p:nvPr/>
          </p:nvSpPr>
          <p:spPr>
            <a:xfrm>
              <a:off x="1209145" y="2605446"/>
              <a:ext cx="356616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100">
                  <a:solidFill>
                    <a:srgbClr val="78909C"/>
                  </a:solidFill>
                  <a:ea typeface="Calibri" pitchFamily="34" charset="-122"/>
                  <a:cs typeface="Calibri" pitchFamily="34" charset="-120"/>
                </a:rPr>
                <a:t>Non-existent or entirely reactive. No plans in place. High implementation risk.</a:t>
              </a:r>
              <a:endParaRPr lang="en-US" sz="1100"/>
            </a:p>
          </p:txBody>
        </p:sp>
        <p:sp>
          <p:nvSpPr>
            <p:cNvPr id="43" name="Shape 13">
              <a:extLst>
                <a:ext uri="{FF2B5EF4-FFF2-40B4-BE49-F238E27FC236}">
                  <a16:creationId xmlns:a16="http://schemas.microsoft.com/office/drawing/2014/main" id="{2097CE34-0255-7179-F47D-38C24A0696F9}"/>
                </a:ext>
              </a:extLst>
            </p:cNvPr>
            <p:cNvSpPr/>
            <p:nvPr/>
          </p:nvSpPr>
          <p:spPr>
            <a:xfrm>
              <a:off x="614785" y="2847848"/>
              <a:ext cx="457200" cy="457200"/>
            </a:xfrm>
            <a:prstGeom prst="ellipse">
              <a:avLst/>
            </a:prstGeom>
            <a:solidFill>
              <a:srgbClr val="E65100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 14">
              <a:extLst>
                <a:ext uri="{FF2B5EF4-FFF2-40B4-BE49-F238E27FC236}">
                  <a16:creationId xmlns:a16="http://schemas.microsoft.com/office/drawing/2014/main" id="{71635404-BE6A-F309-91BC-4F2010A28482}"/>
                </a:ext>
              </a:extLst>
            </p:cNvPr>
            <p:cNvSpPr/>
            <p:nvPr/>
          </p:nvSpPr>
          <p:spPr>
            <a:xfrm>
              <a:off x="614785" y="2847848"/>
              <a:ext cx="45720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1</a:t>
              </a:r>
              <a:endParaRPr lang="en-US" sz="1600"/>
            </a:p>
          </p:txBody>
        </p:sp>
        <p:sp>
          <p:nvSpPr>
            <p:cNvPr id="45" name="Shape 15">
              <a:extLst>
                <a:ext uri="{FF2B5EF4-FFF2-40B4-BE49-F238E27FC236}">
                  <a16:creationId xmlns:a16="http://schemas.microsoft.com/office/drawing/2014/main" id="{9153DF15-4239-BD2E-0697-F9BF0150FFFC}"/>
                </a:ext>
              </a:extLst>
            </p:cNvPr>
            <p:cNvSpPr/>
            <p:nvPr/>
          </p:nvSpPr>
          <p:spPr>
            <a:xfrm>
              <a:off x="1209145" y="2966720"/>
              <a:ext cx="1024128" cy="219456"/>
            </a:xfrm>
            <a:prstGeom prst="rect">
              <a:avLst/>
            </a:prstGeom>
            <a:solidFill>
              <a:srgbClr val="E65100">
                <a:alpha val="30000"/>
              </a:srgbClr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 16">
              <a:extLst>
                <a:ext uri="{FF2B5EF4-FFF2-40B4-BE49-F238E27FC236}">
                  <a16:creationId xmlns:a16="http://schemas.microsoft.com/office/drawing/2014/main" id="{AF4AE646-0E78-778D-4B52-114CB0AFDE70}"/>
                </a:ext>
              </a:extLst>
            </p:cNvPr>
            <p:cNvSpPr/>
            <p:nvPr/>
          </p:nvSpPr>
          <p:spPr>
            <a:xfrm>
              <a:off x="1231260" y="2952918"/>
              <a:ext cx="3200400" cy="2377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E65100"/>
                  </a:solidFill>
                  <a:ea typeface="Calibri" pitchFamily="34" charset="-122"/>
                  <a:cs typeface="Calibri" pitchFamily="34" charset="-120"/>
                </a:rPr>
                <a:t>Aware / Exploring</a:t>
              </a:r>
              <a:endParaRPr lang="en-US" sz="1400"/>
            </a:p>
          </p:txBody>
        </p:sp>
        <p:sp>
          <p:nvSpPr>
            <p:cNvPr id="47" name="Text 17">
              <a:extLst>
                <a:ext uri="{FF2B5EF4-FFF2-40B4-BE49-F238E27FC236}">
                  <a16:creationId xmlns:a16="http://schemas.microsoft.com/office/drawing/2014/main" id="{F460A661-9AE2-1320-19CF-B987BF733B9B}"/>
                </a:ext>
              </a:extLst>
            </p:cNvPr>
            <p:cNvSpPr/>
            <p:nvPr/>
          </p:nvSpPr>
          <p:spPr>
            <a:xfrm>
              <a:off x="1209145" y="3199959"/>
              <a:ext cx="3657599" cy="226391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100">
                  <a:solidFill>
                    <a:srgbClr val="78909C"/>
                  </a:solidFill>
                  <a:ea typeface="Calibri" pitchFamily="34" charset="-122"/>
                  <a:cs typeface="Calibri" pitchFamily="34" charset="-120"/>
                </a:rPr>
                <a:t>Recognised as needed. Early discussions underway. No formal commitment yet.</a:t>
              </a:r>
              <a:endParaRPr lang="en-US" sz="1100"/>
            </a:p>
          </p:txBody>
        </p:sp>
        <p:sp>
          <p:nvSpPr>
            <p:cNvPr id="48" name="Shape 18">
              <a:extLst>
                <a:ext uri="{FF2B5EF4-FFF2-40B4-BE49-F238E27FC236}">
                  <a16:creationId xmlns:a16="http://schemas.microsoft.com/office/drawing/2014/main" id="{049B187D-17C5-4A7A-ADDB-2EA650347FB6}"/>
                </a:ext>
              </a:extLst>
            </p:cNvPr>
            <p:cNvSpPr/>
            <p:nvPr/>
          </p:nvSpPr>
          <p:spPr>
            <a:xfrm>
              <a:off x="614785" y="3442208"/>
              <a:ext cx="457200" cy="457200"/>
            </a:xfrm>
            <a:prstGeom prst="ellipse">
              <a:avLst/>
            </a:prstGeom>
            <a:solidFill>
              <a:srgbClr val="F57F17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 19">
              <a:extLst>
                <a:ext uri="{FF2B5EF4-FFF2-40B4-BE49-F238E27FC236}">
                  <a16:creationId xmlns:a16="http://schemas.microsoft.com/office/drawing/2014/main" id="{E7BB36E1-791D-8586-3FCC-52290D1DFA40}"/>
                </a:ext>
              </a:extLst>
            </p:cNvPr>
            <p:cNvSpPr/>
            <p:nvPr/>
          </p:nvSpPr>
          <p:spPr>
            <a:xfrm>
              <a:off x="614785" y="3442208"/>
              <a:ext cx="45720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2</a:t>
              </a:r>
              <a:endParaRPr lang="en-US" sz="1600"/>
            </a:p>
          </p:txBody>
        </p:sp>
        <p:sp>
          <p:nvSpPr>
            <p:cNvPr id="50" name="Shape 20">
              <a:extLst>
                <a:ext uri="{FF2B5EF4-FFF2-40B4-BE49-F238E27FC236}">
                  <a16:creationId xmlns:a16="http://schemas.microsoft.com/office/drawing/2014/main" id="{568D2986-4C96-F4AA-3475-7E75C7BD0C10}"/>
                </a:ext>
              </a:extLst>
            </p:cNvPr>
            <p:cNvSpPr/>
            <p:nvPr/>
          </p:nvSpPr>
          <p:spPr>
            <a:xfrm>
              <a:off x="1209145" y="3561080"/>
              <a:ext cx="1591056" cy="219456"/>
            </a:xfrm>
            <a:prstGeom prst="rect">
              <a:avLst/>
            </a:prstGeom>
            <a:solidFill>
              <a:srgbClr val="F57F17">
                <a:alpha val="30000"/>
              </a:srgbClr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 21">
              <a:extLst>
                <a:ext uri="{FF2B5EF4-FFF2-40B4-BE49-F238E27FC236}">
                  <a16:creationId xmlns:a16="http://schemas.microsoft.com/office/drawing/2014/main" id="{C7B06DE9-B9E4-7E76-2853-0B2EAB886915}"/>
                </a:ext>
              </a:extLst>
            </p:cNvPr>
            <p:cNvSpPr/>
            <p:nvPr/>
          </p:nvSpPr>
          <p:spPr>
            <a:xfrm>
              <a:off x="1231260" y="3540903"/>
              <a:ext cx="3200400" cy="2377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F57F17"/>
                  </a:solidFill>
                  <a:ea typeface="Calibri" pitchFamily="34" charset="-122"/>
                  <a:cs typeface="Calibri" pitchFamily="34" charset="-120"/>
                </a:rPr>
                <a:t>Defining / Developing</a:t>
              </a:r>
              <a:endParaRPr lang="en-US" sz="1400"/>
            </a:p>
          </p:txBody>
        </p:sp>
        <p:sp>
          <p:nvSpPr>
            <p:cNvPr id="52" name="Text 22">
              <a:extLst>
                <a:ext uri="{FF2B5EF4-FFF2-40B4-BE49-F238E27FC236}">
                  <a16:creationId xmlns:a16="http://schemas.microsoft.com/office/drawing/2014/main" id="{3B72B73B-96D3-CB75-4A3F-A3F582E4F186}"/>
                </a:ext>
              </a:extLst>
            </p:cNvPr>
            <p:cNvSpPr/>
            <p:nvPr/>
          </p:nvSpPr>
          <p:spPr>
            <a:xfrm>
              <a:off x="1129149" y="3801254"/>
              <a:ext cx="3737595" cy="19054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100">
                  <a:solidFill>
                    <a:srgbClr val="78909C"/>
                  </a:solidFill>
                  <a:ea typeface="Calibri" pitchFamily="34" charset="-122"/>
                  <a:cs typeface="Calibri" pitchFamily="34" charset="-120"/>
                </a:rPr>
                <a:t>Formal processes being created – a draft under review, a pilot under design. Moderate risk.</a:t>
              </a:r>
              <a:endParaRPr lang="en-US" sz="1100"/>
            </a:p>
          </p:txBody>
        </p:sp>
        <p:sp>
          <p:nvSpPr>
            <p:cNvPr id="53" name="Shape 23">
              <a:extLst>
                <a:ext uri="{FF2B5EF4-FFF2-40B4-BE49-F238E27FC236}">
                  <a16:creationId xmlns:a16="http://schemas.microsoft.com/office/drawing/2014/main" id="{AB31F9F3-E03F-4357-2F66-3DE61B98A2CA}"/>
                </a:ext>
              </a:extLst>
            </p:cNvPr>
            <p:cNvSpPr/>
            <p:nvPr/>
          </p:nvSpPr>
          <p:spPr>
            <a:xfrm>
              <a:off x="614785" y="4036568"/>
              <a:ext cx="457200" cy="457200"/>
            </a:xfrm>
            <a:prstGeom prst="ellipse">
              <a:avLst/>
            </a:prstGeom>
            <a:solidFill>
              <a:srgbClr val="2E7D32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 24">
              <a:extLst>
                <a:ext uri="{FF2B5EF4-FFF2-40B4-BE49-F238E27FC236}">
                  <a16:creationId xmlns:a16="http://schemas.microsoft.com/office/drawing/2014/main" id="{0045BF2E-8D29-FEAC-47C5-0CD0C36657A0}"/>
                </a:ext>
              </a:extLst>
            </p:cNvPr>
            <p:cNvSpPr/>
            <p:nvPr/>
          </p:nvSpPr>
          <p:spPr>
            <a:xfrm>
              <a:off x="614785" y="4036568"/>
              <a:ext cx="45720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3</a:t>
              </a:r>
              <a:endParaRPr lang="en-US" sz="1600"/>
            </a:p>
          </p:txBody>
        </p:sp>
        <p:sp>
          <p:nvSpPr>
            <p:cNvPr id="55" name="Shape 25">
              <a:extLst>
                <a:ext uri="{FF2B5EF4-FFF2-40B4-BE49-F238E27FC236}">
                  <a16:creationId xmlns:a16="http://schemas.microsoft.com/office/drawing/2014/main" id="{85632FD8-C85C-413C-0A12-ED359785438F}"/>
                </a:ext>
              </a:extLst>
            </p:cNvPr>
            <p:cNvSpPr/>
            <p:nvPr/>
          </p:nvSpPr>
          <p:spPr>
            <a:xfrm>
              <a:off x="1209145" y="4155440"/>
              <a:ext cx="2157984" cy="219456"/>
            </a:xfrm>
            <a:prstGeom prst="rect">
              <a:avLst/>
            </a:prstGeom>
            <a:solidFill>
              <a:srgbClr val="2E7D32">
                <a:alpha val="30000"/>
              </a:srgbClr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 26">
              <a:extLst>
                <a:ext uri="{FF2B5EF4-FFF2-40B4-BE49-F238E27FC236}">
                  <a16:creationId xmlns:a16="http://schemas.microsoft.com/office/drawing/2014/main" id="{70C7C813-9534-ED83-F52B-3BD73CAD0B5C}"/>
                </a:ext>
              </a:extLst>
            </p:cNvPr>
            <p:cNvSpPr/>
            <p:nvPr/>
          </p:nvSpPr>
          <p:spPr>
            <a:xfrm>
              <a:off x="1243421" y="4134722"/>
              <a:ext cx="3200400" cy="2377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2E7D32"/>
                  </a:solidFill>
                  <a:ea typeface="Calibri" pitchFamily="34" charset="-122"/>
                  <a:cs typeface="Calibri" pitchFamily="34" charset="-120"/>
                </a:rPr>
                <a:t>Implemented / Operational</a:t>
              </a:r>
              <a:endParaRPr lang="en-US" sz="1400"/>
            </a:p>
          </p:txBody>
        </p:sp>
        <p:sp>
          <p:nvSpPr>
            <p:cNvPr id="57" name="Text 27">
              <a:extLst>
                <a:ext uri="{FF2B5EF4-FFF2-40B4-BE49-F238E27FC236}">
                  <a16:creationId xmlns:a16="http://schemas.microsoft.com/office/drawing/2014/main" id="{0F39FCC7-B5A5-0775-3674-145593055D98}"/>
                </a:ext>
              </a:extLst>
            </p:cNvPr>
            <p:cNvSpPr/>
            <p:nvPr/>
          </p:nvSpPr>
          <p:spPr>
            <a:xfrm>
              <a:off x="1209145" y="4388680"/>
              <a:ext cx="356616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100">
                  <a:solidFill>
                    <a:srgbClr val="78909C"/>
                  </a:solidFill>
                  <a:ea typeface="Calibri" pitchFamily="34" charset="-122"/>
                  <a:cs typeface="Calibri" pitchFamily="34" charset="-120"/>
                </a:rPr>
                <a:t>Formally established, funded, and in active use. Solid foundation. Low risk.</a:t>
              </a:r>
              <a:endParaRPr lang="en-US" sz="1100"/>
            </a:p>
          </p:txBody>
        </p:sp>
        <p:sp>
          <p:nvSpPr>
            <p:cNvPr id="58" name="Shape 28">
              <a:extLst>
                <a:ext uri="{FF2B5EF4-FFF2-40B4-BE49-F238E27FC236}">
                  <a16:creationId xmlns:a16="http://schemas.microsoft.com/office/drawing/2014/main" id="{0814E1CD-6C91-9E20-1FAD-DE439D3D6D22}"/>
                </a:ext>
              </a:extLst>
            </p:cNvPr>
            <p:cNvSpPr/>
            <p:nvPr/>
          </p:nvSpPr>
          <p:spPr>
            <a:xfrm>
              <a:off x="614785" y="4630928"/>
              <a:ext cx="457200" cy="457200"/>
            </a:xfrm>
            <a:prstGeom prst="ellipse">
              <a:avLst/>
            </a:prstGeom>
            <a:solidFill>
              <a:srgbClr val="1565C0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 29">
              <a:extLst>
                <a:ext uri="{FF2B5EF4-FFF2-40B4-BE49-F238E27FC236}">
                  <a16:creationId xmlns:a16="http://schemas.microsoft.com/office/drawing/2014/main" id="{3BDF6054-4407-E154-D74E-01CE61315CF1}"/>
                </a:ext>
              </a:extLst>
            </p:cNvPr>
            <p:cNvSpPr/>
            <p:nvPr/>
          </p:nvSpPr>
          <p:spPr>
            <a:xfrm>
              <a:off x="614785" y="4630928"/>
              <a:ext cx="457200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4</a:t>
              </a:r>
              <a:endParaRPr lang="en-US" sz="1600"/>
            </a:p>
          </p:txBody>
        </p:sp>
        <p:sp>
          <p:nvSpPr>
            <p:cNvPr id="60" name="Shape 30">
              <a:extLst>
                <a:ext uri="{FF2B5EF4-FFF2-40B4-BE49-F238E27FC236}">
                  <a16:creationId xmlns:a16="http://schemas.microsoft.com/office/drawing/2014/main" id="{6C85227F-5D95-CF41-D49F-1D5070B61D76}"/>
                </a:ext>
              </a:extLst>
            </p:cNvPr>
            <p:cNvSpPr/>
            <p:nvPr/>
          </p:nvSpPr>
          <p:spPr>
            <a:xfrm>
              <a:off x="1209145" y="4749800"/>
              <a:ext cx="2724912" cy="219456"/>
            </a:xfrm>
            <a:prstGeom prst="rect">
              <a:avLst/>
            </a:prstGeom>
            <a:solidFill>
              <a:srgbClr val="1565C0">
                <a:alpha val="30000"/>
              </a:srgbClr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 31">
              <a:extLst>
                <a:ext uri="{FF2B5EF4-FFF2-40B4-BE49-F238E27FC236}">
                  <a16:creationId xmlns:a16="http://schemas.microsoft.com/office/drawing/2014/main" id="{9BFD2427-2016-CA46-B706-E4A27740F571}"/>
                </a:ext>
              </a:extLst>
            </p:cNvPr>
            <p:cNvSpPr/>
            <p:nvPr/>
          </p:nvSpPr>
          <p:spPr>
            <a:xfrm>
              <a:off x="1243421" y="4736381"/>
              <a:ext cx="3200400" cy="2377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1565C0"/>
                  </a:solidFill>
                  <a:ea typeface="Calibri" pitchFamily="34" charset="-122"/>
                  <a:cs typeface="Calibri" pitchFamily="34" charset="-120"/>
                </a:rPr>
                <a:t>Optimised / Embedded</a:t>
              </a:r>
              <a:endParaRPr lang="en-US" sz="1400"/>
            </a:p>
          </p:txBody>
        </p:sp>
        <p:sp>
          <p:nvSpPr>
            <p:cNvPr id="62" name="Text 32">
              <a:extLst>
                <a:ext uri="{FF2B5EF4-FFF2-40B4-BE49-F238E27FC236}">
                  <a16:creationId xmlns:a16="http://schemas.microsoft.com/office/drawing/2014/main" id="{05546D45-14BA-0839-C118-0DC80BD3AA1B}"/>
                </a:ext>
              </a:extLst>
            </p:cNvPr>
            <p:cNvSpPr/>
            <p:nvPr/>
          </p:nvSpPr>
          <p:spPr>
            <a:xfrm>
              <a:off x="1209145" y="4983040"/>
              <a:ext cx="356616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100">
                  <a:solidFill>
                    <a:srgbClr val="78909C"/>
                  </a:solidFill>
                  <a:ea typeface="Calibri" pitchFamily="34" charset="-122"/>
                  <a:cs typeface="Calibri" pitchFamily="34" charset="-120"/>
                </a:rPr>
                <a:t>Advanced, measured, and continuously improved. Strategic advantage.</a:t>
              </a:r>
              <a:endParaRPr lang="en-US" sz="1100"/>
            </a:p>
          </p:txBody>
        </p:sp>
      </p:grpSp>
      <p:sp>
        <p:nvSpPr>
          <p:cNvPr id="64" name="Text 34">
            <a:extLst>
              <a:ext uri="{FF2B5EF4-FFF2-40B4-BE49-F238E27FC236}">
                <a16:creationId xmlns:a16="http://schemas.microsoft.com/office/drawing/2014/main" id="{7987D120-784E-139C-8240-6072B148AA44}"/>
              </a:ext>
            </a:extLst>
          </p:cNvPr>
          <p:cNvSpPr/>
          <p:nvPr/>
        </p:nvSpPr>
        <p:spPr>
          <a:xfrm>
            <a:off x="6847840" y="1954842"/>
            <a:ext cx="39776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kern="0" spc="200">
                <a:solidFill>
                  <a:srgbClr val="78909C"/>
                </a:solidFill>
                <a:ea typeface="Calibri" pitchFamily="34" charset="-122"/>
                <a:cs typeface="Calibri" pitchFamily="34" charset="-120"/>
              </a:rPr>
              <a:t>12 DOMAINS ASSESSED</a:t>
            </a:r>
            <a:endParaRPr lang="en-US" sz="160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8886DA9-4470-1A52-0CB6-3CDCD0B40BFB}"/>
              </a:ext>
            </a:extLst>
          </p:cNvPr>
          <p:cNvGrpSpPr/>
          <p:nvPr/>
        </p:nvGrpSpPr>
        <p:grpSpPr>
          <a:xfrm>
            <a:off x="6969760" y="2433842"/>
            <a:ext cx="5222240" cy="2513240"/>
            <a:chOff x="6969760" y="2433842"/>
            <a:chExt cx="5222240" cy="2513240"/>
          </a:xfrm>
        </p:grpSpPr>
        <p:sp>
          <p:nvSpPr>
            <p:cNvPr id="65" name="Shape 35">
              <a:extLst>
                <a:ext uri="{FF2B5EF4-FFF2-40B4-BE49-F238E27FC236}">
                  <a16:creationId xmlns:a16="http://schemas.microsoft.com/office/drawing/2014/main" id="{E0E55281-3344-6DCD-6BD2-E845E027253D}"/>
                </a:ext>
              </a:extLst>
            </p:cNvPr>
            <p:cNvSpPr/>
            <p:nvPr/>
          </p:nvSpPr>
          <p:spPr>
            <a:xfrm>
              <a:off x="7182343" y="2615028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66" name="Text 36">
              <a:extLst>
                <a:ext uri="{FF2B5EF4-FFF2-40B4-BE49-F238E27FC236}">
                  <a16:creationId xmlns:a16="http://schemas.microsoft.com/office/drawing/2014/main" id="{59FF4CDF-0A32-452F-F62B-C88584904929}"/>
                </a:ext>
              </a:extLst>
            </p:cNvPr>
            <p:cNvSpPr/>
            <p:nvPr/>
          </p:nvSpPr>
          <p:spPr>
            <a:xfrm>
              <a:off x="7484550" y="2563766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Vision (D1)</a:t>
              </a:r>
              <a:endParaRPr lang="en-US" sz="1400"/>
            </a:p>
          </p:txBody>
        </p:sp>
        <p:sp>
          <p:nvSpPr>
            <p:cNvPr id="67" name="Shape 37">
              <a:extLst>
                <a:ext uri="{FF2B5EF4-FFF2-40B4-BE49-F238E27FC236}">
                  <a16:creationId xmlns:a16="http://schemas.microsoft.com/office/drawing/2014/main" id="{A732F6FF-8C9C-4876-92CB-3C65AF791541}"/>
                </a:ext>
              </a:extLst>
            </p:cNvPr>
            <p:cNvSpPr/>
            <p:nvPr/>
          </p:nvSpPr>
          <p:spPr>
            <a:xfrm>
              <a:off x="9739477" y="2615028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68" name="Text 38">
              <a:extLst>
                <a:ext uri="{FF2B5EF4-FFF2-40B4-BE49-F238E27FC236}">
                  <a16:creationId xmlns:a16="http://schemas.microsoft.com/office/drawing/2014/main" id="{0988FAB3-BB63-9892-508D-D10D6CC0B917}"/>
                </a:ext>
              </a:extLst>
            </p:cNvPr>
            <p:cNvSpPr/>
            <p:nvPr/>
          </p:nvSpPr>
          <p:spPr>
            <a:xfrm>
              <a:off x="10041683" y="2563766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Barriers (D2)</a:t>
              </a:r>
              <a:endParaRPr lang="en-US" sz="1400"/>
            </a:p>
          </p:txBody>
        </p:sp>
        <p:sp>
          <p:nvSpPr>
            <p:cNvPr id="69" name="Shape 39">
              <a:extLst>
                <a:ext uri="{FF2B5EF4-FFF2-40B4-BE49-F238E27FC236}">
                  <a16:creationId xmlns:a16="http://schemas.microsoft.com/office/drawing/2014/main" id="{0C50EB5B-53EE-C5C5-9A65-8CEB6D237F61}"/>
                </a:ext>
              </a:extLst>
            </p:cNvPr>
            <p:cNvSpPr/>
            <p:nvPr/>
          </p:nvSpPr>
          <p:spPr>
            <a:xfrm>
              <a:off x="7182343" y="3010482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70" name="Text 40">
              <a:extLst>
                <a:ext uri="{FF2B5EF4-FFF2-40B4-BE49-F238E27FC236}">
                  <a16:creationId xmlns:a16="http://schemas.microsoft.com/office/drawing/2014/main" id="{65CC74F8-8300-DEE5-150A-E520D27214E1}"/>
                </a:ext>
              </a:extLst>
            </p:cNvPr>
            <p:cNvSpPr/>
            <p:nvPr/>
          </p:nvSpPr>
          <p:spPr>
            <a:xfrm>
              <a:off x="7484550" y="2959219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Use Cases (D3)</a:t>
              </a:r>
              <a:endParaRPr lang="en-US" sz="1400"/>
            </a:p>
          </p:txBody>
        </p:sp>
        <p:sp>
          <p:nvSpPr>
            <p:cNvPr id="71" name="Shape 41">
              <a:extLst>
                <a:ext uri="{FF2B5EF4-FFF2-40B4-BE49-F238E27FC236}">
                  <a16:creationId xmlns:a16="http://schemas.microsoft.com/office/drawing/2014/main" id="{3ABB61DB-A448-B0DA-6EE0-6DBBE3A09532}"/>
                </a:ext>
              </a:extLst>
            </p:cNvPr>
            <p:cNvSpPr/>
            <p:nvPr/>
          </p:nvSpPr>
          <p:spPr>
            <a:xfrm>
              <a:off x="9739477" y="3010482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72" name="Text 42">
              <a:extLst>
                <a:ext uri="{FF2B5EF4-FFF2-40B4-BE49-F238E27FC236}">
                  <a16:creationId xmlns:a16="http://schemas.microsoft.com/office/drawing/2014/main" id="{38AB38E7-9F1D-62F5-3709-C0F37C0D12B0}"/>
                </a:ext>
              </a:extLst>
            </p:cNvPr>
            <p:cNvSpPr/>
            <p:nvPr/>
          </p:nvSpPr>
          <p:spPr>
            <a:xfrm>
              <a:off x="10041683" y="2959219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Governance (D4)</a:t>
              </a:r>
              <a:endParaRPr lang="en-US" sz="1400"/>
            </a:p>
          </p:txBody>
        </p:sp>
        <p:sp>
          <p:nvSpPr>
            <p:cNvPr id="73" name="Shape 43">
              <a:extLst>
                <a:ext uri="{FF2B5EF4-FFF2-40B4-BE49-F238E27FC236}">
                  <a16:creationId xmlns:a16="http://schemas.microsoft.com/office/drawing/2014/main" id="{4F29ACDD-4CA3-4B6B-B097-B18BA0C6D970}"/>
                </a:ext>
              </a:extLst>
            </p:cNvPr>
            <p:cNvSpPr/>
            <p:nvPr/>
          </p:nvSpPr>
          <p:spPr>
            <a:xfrm>
              <a:off x="7182343" y="3405935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74" name="Text 44">
              <a:extLst>
                <a:ext uri="{FF2B5EF4-FFF2-40B4-BE49-F238E27FC236}">
                  <a16:creationId xmlns:a16="http://schemas.microsoft.com/office/drawing/2014/main" id="{042441B9-4125-19C1-ED51-088339F9636D}"/>
                </a:ext>
              </a:extLst>
            </p:cNvPr>
            <p:cNvSpPr/>
            <p:nvPr/>
          </p:nvSpPr>
          <p:spPr>
            <a:xfrm>
              <a:off x="7484550" y="3354673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 b="1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AI Governance ★ (D5)</a:t>
              </a:r>
              <a:endParaRPr lang="en-US" sz="1400"/>
            </a:p>
          </p:txBody>
        </p:sp>
        <p:sp>
          <p:nvSpPr>
            <p:cNvPr id="75" name="Shape 45">
              <a:extLst>
                <a:ext uri="{FF2B5EF4-FFF2-40B4-BE49-F238E27FC236}">
                  <a16:creationId xmlns:a16="http://schemas.microsoft.com/office/drawing/2014/main" id="{3760835D-F76D-D301-BDD6-8B601B379CA8}"/>
                </a:ext>
              </a:extLst>
            </p:cNvPr>
            <p:cNvSpPr/>
            <p:nvPr/>
          </p:nvSpPr>
          <p:spPr>
            <a:xfrm>
              <a:off x="9739477" y="3405935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76" name="Text 46">
              <a:extLst>
                <a:ext uri="{FF2B5EF4-FFF2-40B4-BE49-F238E27FC236}">
                  <a16:creationId xmlns:a16="http://schemas.microsoft.com/office/drawing/2014/main" id="{AC6FBB74-60F0-6AA3-C11D-0CDDB922C99E}"/>
                </a:ext>
              </a:extLst>
            </p:cNvPr>
            <p:cNvSpPr/>
            <p:nvPr/>
          </p:nvSpPr>
          <p:spPr>
            <a:xfrm>
              <a:off x="10041683" y="3354673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Technology (D6)</a:t>
              </a:r>
              <a:endParaRPr lang="en-US" sz="1400"/>
            </a:p>
          </p:txBody>
        </p:sp>
        <p:sp>
          <p:nvSpPr>
            <p:cNvPr id="77" name="Shape 47">
              <a:extLst>
                <a:ext uri="{FF2B5EF4-FFF2-40B4-BE49-F238E27FC236}">
                  <a16:creationId xmlns:a16="http://schemas.microsoft.com/office/drawing/2014/main" id="{464C8F77-C494-5DC5-C3CE-46982A7C35D0}"/>
                </a:ext>
              </a:extLst>
            </p:cNvPr>
            <p:cNvSpPr/>
            <p:nvPr/>
          </p:nvSpPr>
          <p:spPr>
            <a:xfrm>
              <a:off x="7182343" y="3801388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78" name="Text 48">
              <a:extLst>
                <a:ext uri="{FF2B5EF4-FFF2-40B4-BE49-F238E27FC236}">
                  <a16:creationId xmlns:a16="http://schemas.microsoft.com/office/drawing/2014/main" id="{215D96C4-F74C-5B91-F7F4-37FF79D936FE}"/>
                </a:ext>
              </a:extLst>
            </p:cNvPr>
            <p:cNvSpPr/>
            <p:nvPr/>
          </p:nvSpPr>
          <p:spPr>
            <a:xfrm>
              <a:off x="7484550" y="3750126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Privacy (D7)</a:t>
              </a:r>
              <a:endParaRPr lang="en-US" sz="1400"/>
            </a:p>
          </p:txBody>
        </p:sp>
        <p:sp>
          <p:nvSpPr>
            <p:cNvPr id="79" name="Shape 49">
              <a:extLst>
                <a:ext uri="{FF2B5EF4-FFF2-40B4-BE49-F238E27FC236}">
                  <a16:creationId xmlns:a16="http://schemas.microsoft.com/office/drawing/2014/main" id="{F93CC491-25B3-5C84-57DC-003127EA524D}"/>
                </a:ext>
              </a:extLst>
            </p:cNvPr>
            <p:cNvSpPr/>
            <p:nvPr/>
          </p:nvSpPr>
          <p:spPr>
            <a:xfrm>
              <a:off x="9739477" y="3801388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80" name="Text 50">
              <a:extLst>
                <a:ext uri="{FF2B5EF4-FFF2-40B4-BE49-F238E27FC236}">
                  <a16:creationId xmlns:a16="http://schemas.microsoft.com/office/drawing/2014/main" id="{18DFA669-D6C2-1CFF-930F-6A35D5A10333}"/>
                </a:ext>
              </a:extLst>
            </p:cNvPr>
            <p:cNvSpPr/>
            <p:nvPr/>
          </p:nvSpPr>
          <p:spPr>
            <a:xfrm>
              <a:off x="10041683" y="3750126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Security (D8)</a:t>
              </a:r>
              <a:endParaRPr lang="en-US" sz="1400"/>
            </a:p>
          </p:txBody>
        </p:sp>
        <p:sp>
          <p:nvSpPr>
            <p:cNvPr id="81" name="Shape 51">
              <a:extLst>
                <a:ext uri="{FF2B5EF4-FFF2-40B4-BE49-F238E27FC236}">
                  <a16:creationId xmlns:a16="http://schemas.microsoft.com/office/drawing/2014/main" id="{31837B3C-9D8F-299F-FBC4-D01CB9DD9D17}"/>
                </a:ext>
              </a:extLst>
            </p:cNvPr>
            <p:cNvSpPr/>
            <p:nvPr/>
          </p:nvSpPr>
          <p:spPr>
            <a:xfrm>
              <a:off x="7182343" y="4196842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82" name="Text 52">
              <a:extLst>
                <a:ext uri="{FF2B5EF4-FFF2-40B4-BE49-F238E27FC236}">
                  <a16:creationId xmlns:a16="http://schemas.microsoft.com/office/drawing/2014/main" id="{263082E9-1405-CB17-197B-3593C43BB710}"/>
                </a:ext>
              </a:extLst>
            </p:cNvPr>
            <p:cNvSpPr/>
            <p:nvPr/>
          </p:nvSpPr>
          <p:spPr>
            <a:xfrm>
              <a:off x="7484550" y="4145579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Inclusion (D9)</a:t>
              </a:r>
              <a:endParaRPr lang="en-US" sz="1400"/>
            </a:p>
          </p:txBody>
        </p:sp>
        <p:sp>
          <p:nvSpPr>
            <p:cNvPr id="83" name="Shape 53">
              <a:extLst>
                <a:ext uri="{FF2B5EF4-FFF2-40B4-BE49-F238E27FC236}">
                  <a16:creationId xmlns:a16="http://schemas.microsoft.com/office/drawing/2014/main" id="{F276B10E-3F9F-0B90-A1B9-8BD40D54D3BB}"/>
                </a:ext>
              </a:extLst>
            </p:cNvPr>
            <p:cNvSpPr/>
            <p:nvPr/>
          </p:nvSpPr>
          <p:spPr>
            <a:xfrm>
              <a:off x="9739477" y="4196842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84" name="Text 54">
              <a:extLst>
                <a:ext uri="{FF2B5EF4-FFF2-40B4-BE49-F238E27FC236}">
                  <a16:creationId xmlns:a16="http://schemas.microsoft.com/office/drawing/2014/main" id="{72E6D6A9-C75E-F8C5-92AD-7378B5C8523E}"/>
                </a:ext>
              </a:extLst>
            </p:cNvPr>
            <p:cNvSpPr/>
            <p:nvPr/>
          </p:nvSpPr>
          <p:spPr>
            <a:xfrm>
              <a:off x="10041683" y="4145579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Finance (D10)</a:t>
              </a:r>
              <a:endParaRPr lang="en-US" sz="1400"/>
            </a:p>
          </p:txBody>
        </p:sp>
        <p:sp>
          <p:nvSpPr>
            <p:cNvPr id="85" name="Shape 55">
              <a:extLst>
                <a:ext uri="{FF2B5EF4-FFF2-40B4-BE49-F238E27FC236}">
                  <a16:creationId xmlns:a16="http://schemas.microsoft.com/office/drawing/2014/main" id="{98E4A09C-3229-9807-B2B6-4AA1FBFA3723}"/>
                </a:ext>
              </a:extLst>
            </p:cNvPr>
            <p:cNvSpPr/>
            <p:nvPr/>
          </p:nvSpPr>
          <p:spPr>
            <a:xfrm>
              <a:off x="7182343" y="4592295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86" name="Text 56">
              <a:extLst>
                <a:ext uri="{FF2B5EF4-FFF2-40B4-BE49-F238E27FC236}">
                  <a16:creationId xmlns:a16="http://schemas.microsoft.com/office/drawing/2014/main" id="{888D660B-ABD8-8373-2E69-19CDF175785C}"/>
                </a:ext>
              </a:extLst>
            </p:cNvPr>
            <p:cNvSpPr/>
            <p:nvPr/>
          </p:nvSpPr>
          <p:spPr>
            <a:xfrm>
              <a:off x="7484550" y="4541032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Partners (D11)</a:t>
              </a:r>
              <a:endParaRPr lang="en-US" sz="1400"/>
            </a:p>
          </p:txBody>
        </p:sp>
        <p:sp>
          <p:nvSpPr>
            <p:cNvPr id="87" name="Shape 57">
              <a:extLst>
                <a:ext uri="{FF2B5EF4-FFF2-40B4-BE49-F238E27FC236}">
                  <a16:creationId xmlns:a16="http://schemas.microsoft.com/office/drawing/2014/main" id="{410FD31D-0533-CF2F-4037-12659FA3556E}"/>
                </a:ext>
              </a:extLst>
            </p:cNvPr>
            <p:cNvSpPr/>
            <p:nvPr/>
          </p:nvSpPr>
          <p:spPr>
            <a:xfrm>
              <a:off x="9739477" y="4592295"/>
              <a:ext cx="209220" cy="210312"/>
            </a:xfrm>
            <a:prstGeom prst="ellipse">
              <a:avLst/>
            </a:prstGeom>
            <a:solidFill>
              <a:srgbClr val="42A5F5"/>
            </a:solidFill>
            <a:ln/>
          </p:spPr>
          <p:txBody>
            <a:bodyPr/>
            <a:lstStyle/>
            <a:p>
              <a:endParaRPr lang="en-GB" sz="4000"/>
            </a:p>
          </p:txBody>
        </p:sp>
        <p:sp>
          <p:nvSpPr>
            <p:cNvPr id="88" name="Text 58">
              <a:extLst>
                <a:ext uri="{FF2B5EF4-FFF2-40B4-BE49-F238E27FC236}">
                  <a16:creationId xmlns:a16="http://schemas.microsoft.com/office/drawing/2014/main" id="{C4F471C1-8B02-F2CC-E1B8-867CDC78F540}"/>
                </a:ext>
              </a:extLst>
            </p:cNvPr>
            <p:cNvSpPr/>
            <p:nvPr/>
          </p:nvSpPr>
          <p:spPr>
            <a:xfrm>
              <a:off x="10041683" y="4541032"/>
              <a:ext cx="2150317" cy="234343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4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Impact (D12)</a:t>
              </a:r>
              <a:endParaRPr lang="en-US" sz="14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E5E2AB6-7D0F-77E0-2329-C140C8100E66}"/>
                </a:ext>
              </a:extLst>
            </p:cNvPr>
            <p:cNvSpPr/>
            <p:nvPr/>
          </p:nvSpPr>
          <p:spPr>
            <a:xfrm>
              <a:off x="6969760" y="2433842"/>
              <a:ext cx="4961649" cy="2513240"/>
            </a:xfrm>
            <a:prstGeom prst="rect">
              <a:avLst/>
            </a:prstGeom>
            <a:noFill/>
            <a:ln w="19050">
              <a:solidFill>
                <a:srgbClr val="42A5F5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EB76670-555D-1E07-A353-8EE484C7E371}"/>
              </a:ext>
            </a:extLst>
          </p:cNvPr>
          <p:cNvGrpSpPr/>
          <p:nvPr/>
        </p:nvGrpSpPr>
        <p:grpSpPr>
          <a:xfrm>
            <a:off x="6969759" y="5156119"/>
            <a:ext cx="5067940" cy="1569322"/>
            <a:chOff x="6969759" y="5156119"/>
            <a:chExt cx="5067940" cy="1569322"/>
          </a:xfrm>
        </p:grpSpPr>
        <p:sp>
          <p:nvSpPr>
            <p:cNvPr id="119" name="Shape 59">
              <a:extLst>
                <a:ext uri="{FF2B5EF4-FFF2-40B4-BE49-F238E27FC236}">
                  <a16:creationId xmlns:a16="http://schemas.microsoft.com/office/drawing/2014/main" id="{97AE306F-52A4-F354-E732-C53ED9A84495}"/>
                </a:ext>
              </a:extLst>
            </p:cNvPr>
            <p:cNvSpPr/>
            <p:nvPr/>
          </p:nvSpPr>
          <p:spPr>
            <a:xfrm>
              <a:off x="6969760" y="5156119"/>
              <a:ext cx="4961649" cy="457200"/>
            </a:xfrm>
            <a:prstGeom prst="rect">
              <a:avLst/>
            </a:prstGeom>
            <a:solidFill>
              <a:srgbClr val="FFEBEE"/>
            </a:solidFill>
            <a:ln w="9525">
              <a:solidFill>
                <a:srgbClr val="C62828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Text 60">
              <a:extLst>
                <a:ext uri="{FF2B5EF4-FFF2-40B4-BE49-F238E27FC236}">
                  <a16:creationId xmlns:a16="http://schemas.microsoft.com/office/drawing/2014/main" id="{537113A1-A71B-079E-F950-6712A0F74F57}"/>
                </a:ext>
              </a:extLst>
            </p:cNvPr>
            <p:cNvSpPr/>
            <p:nvPr/>
          </p:nvSpPr>
          <p:spPr>
            <a:xfrm>
              <a:off x="7076051" y="5159688"/>
              <a:ext cx="4749066" cy="43891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>
                  <a:solidFill>
                    <a:srgbClr val="C62828"/>
                  </a:solidFill>
                  <a:ea typeface="Calibri" pitchFamily="34" charset="-122"/>
                  <a:cs typeface="Calibri" pitchFamily="34" charset="-120"/>
                </a:rPr>
                <a:t>⚠  </a:t>
              </a:r>
              <a:r>
                <a:rPr lang="en-GB" sz="1200">
                  <a:solidFill>
                    <a:srgbClr val="C62828"/>
                  </a:solidFill>
                  <a:ea typeface="Calibri" pitchFamily="34" charset="-122"/>
                  <a:cs typeface="Calibri" pitchFamily="34" charset="-120"/>
                </a:rPr>
                <a:t>Any indicator scored 0 (Absent) is a showstopper. Address it before proceeding.</a:t>
              </a:r>
              <a:endParaRPr lang="en-US" sz="1200"/>
            </a:p>
          </p:txBody>
        </p:sp>
        <p:sp>
          <p:nvSpPr>
            <p:cNvPr id="121" name="Shape 61">
              <a:extLst>
                <a:ext uri="{FF2B5EF4-FFF2-40B4-BE49-F238E27FC236}">
                  <a16:creationId xmlns:a16="http://schemas.microsoft.com/office/drawing/2014/main" id="{AE780B16-3905-5E9C-6904-D8E6283BDFC4}"/>
                </a:ext>
              </a:extLst>
            </p:cNvPr>
            <p:cNvSpPr/>
            <p:nvPr/>
          </p:nvSpPr>
          <p:spPr>
            <a:xfrm>
              <a:off x="6969759" y="6268241"/>
              <a:ext cx="4961649" cy="457200"/>
            </a:xfrm>
            <a:prstGeom prst="rect">
              <a:avLst/>
            </a:prstGeom>
            <a:solidFill>
              <a:srgbClr val="E8F5E9"/>
            </a:solidFill>
            <a:ln w="9525">
              <a:solidFill>
                <a:srgbClr val="2E7D32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 62">
              <a:extLst>
                <a:ext uri="{FF2B5EF4-FFF2-40B4-BE49-F238E27FC236}">
                  <a16:creationId xmlns:a16="http://schemas.microsoft.com/office/drawing/2014/main" id="{3FF0ADD7-2FEB-D31E-6BE9-2253CBF7B009}"/>
                </a:ext>
              </a:extLst>
            </p:cNvPr>
            <p:cNvSpPr/>
            <p:nvPr/>
          </p:nvSpPr>
          <p:spPr>
            <a:xfrm>
              <a:off x="7103162" y="6283125"/>
              <a:ext cx="4749065" cy="44231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>
                  <a:solidFill>
                    <a:srgbClr val="2E7D32"/>
                  </a:solidFill>
                  <a:ea typeface="Calibri" pitchFamily="34" charset="-122"/>
                  <a:cs typeface="Calibri" pitchFamily="34" charset="-120"/>
                </a:rPr>
                <a:t>✓  </a:t>
              </a:r>
              <a:r>
                <a:rPr lang="en-GB" sz="1200">
                  <a:solidFill>
                    <a:srgbClr val="2E7D32"/>
                  </a:solidFill>
                  <a:ea typeface="Calibri" pitchFamily="34" charset="-122"/>
                  <a:cs typeface="Calibri" pitchFamily="34" charset="-120"/>
                </a:rPr>
                <a:t>Indicators scored 3 or 4 are your strengths – leverage them to accelerate the initiative</a:t>
              </a:r>
              <a:endParaRPr lang="en-US" sz="1200"/>
            </a:p>
          </p:txBody>
        </p:sp>
        <p:sp>
          <p:nvSpPr>
            <p:cNvPr id="123" name="Shape 59">
              <a:extLst>
                <a:ext uri="{FF2B5EF4-FFF2-40B4-BE49-F238E27FC236}">
                  <a16:creationId xmlns:a16="http://schemas.microsoft.com/office/drawing/2014/main" id="{605A1AC8-1F69-F7BC-B552-489BCE91C0C3}"/>
                </a:ext>
              </a:extLst>
            </p:cNvPr>
            <p:cNvSpPr/>
            <p:nvPr/>
          </p:nvSpPr>
          <p:spPr>
            <a:xfrm>
              <a:off x="6969760" y="5708611"/>
              <a:ext cx="4961649" cy="457200"/>
            </a:xfrm>
            <a:prstGeom prst="rect">
              <a:avLst/>
            </a:prstGeom>
            <a:solidFill>
              <a:srgbClr val="FFFFAB"/>
            </a:solidFill>
            <a:ln w="9525">
              <a:solidFill>
                <a:srgbClr val="FFC000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Text 60">
              <a:extLst>
                <a:ext uri="{FF2B5EF4-FFF2-40B4-BE49-F238E27FC236}">
                  <a16:creationId xmlns:a16="http://schemas.microsoft.com/office/drawing/2014/main" id="{54F80525-5B25-2112-4C5E-500F4679CAA2}"/>
                </a:ext>
              </a:extLst>
            </p:cNvPr>
            <p:cNvSpPr/>
            <p:nvPr/>
          </p:nvSpPr>
          <p:spPr>
            <a:xfrm>
              <a:off x="7076050" y="5712180"/>
              <a:ext cx="4961649" cy="43891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>
                  <a:solidFill>
                    <a:srgbClr val="FF9900"/>
                  </a:solidFill>
                  <a:ea typeface="Calibri" pitchFamily="34" charset="-122"/>
                  <a:cs typeface="Calibri" pitchFamily="34" charset="-120"/>
                </a:rPr>
                <a:t>      </a:t>
              </a:r>
              <a:r>
                <a:rPr lang="en-GB" sz="1200">
                  <a:solidFill>
                    <a:srgbClr val="FF9900"/>
                  </a:solidFill>
                  <a:ea typeface="Calibri" pitchFamily="34" charset="-122"/>
                  <a:cs typeface="Calibri" pitchFamily="34" charset="-120"/>
                </a:rPr>
                <a:t>Any domain with an average below 1.5 represents a significant implementation risk.</a:t>
              </a:r>
              <a:endParaRPr lang="en-US" sz="1200">
                <a:solidFill>
                  <a:srgbClr val="FF9900"/>
                </a:solidFill>
              </a:endParaRPr>
            </a:p>
          </p:txBody>
        </p:sp>
        <p:pic>
          <p:nvPicPr>
            <p:cNvPr id="126" name="Image 4" descr="preencoded.png">
              <a:extLst>
                <a:ext uri="{FF2B5EF4-FFF2-40B4-BE49-F238E27FC236}">
                  <a16:creationId xmlns:a16="http://schemas.microsoft.com/office/drawing/2014/main" id="{5EEE2908-4FA4-EF18-F4C9-00369FB54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99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139150" y="5746229"/>
              <a:ext cx="205740" cy="164592"/>
            </a:xfrm>
            <a:prstGeom prst="rect">
              <a:avLst/>
            </a:prstGeom>
          </p:spPr>
        </p:pic>
      </p:grp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23D6D3FA-F41C-96A5-5FE7-3178C986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631CF9-CD6F-2BF0-248C-D4B4BD54C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330573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CA12-8012-112E-1B71-3CAD25C55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4">
            <a:extLst>
              <a:ext uri="{FF2B5EF4-FFF2-40B4-BE49-F238E27FC236}">
                <a16:creationId xmlns:a16="http://schemas.microsoft.com/office/drawing/2014/main" id="{25C73DF4-71BC-5367-8C89-9A91150B9810}"/>
              </a:ext>
            </a:extLst>
          </p:cNvPr>
          <p:cNvSpPr/>
          <p:nvPr/>
        </p:nvSpPr>
        <p:spPr>
          <a:xfrm>
            <a:off x="497840" y="818388"/>
            <a:ext cx="910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Step 2: Result — Interpreting Your Score</a:t>
            </a:r>
            <a:endParaRPr lang="en-US" sz="3200"/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7552592C-D21D-CC3C-F84C-A991E3BFF274}"/>
              </a:ext>
            </a:extLst>
          </p:cNvPr>
          <p:cNvSpPr/>
          <p:nvPr/>
        </p:nvSpPr>
        <p:spPr>
          <a:xfrm>
            <a:off x="497840" y="1400455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9A6D8E-654C-6710-551E-DD65AE6A40E0}"/>
              </a:ext>
            </a:extLst>
          </p:cNvPr>
          <p:cNvGrpSpPr/>
          <p:nvPr/>
        </p:nvGrpSpPr>
        <p:grpSpPr>
          <a:xfrm>
            <a:off x="497840" y="2020237"/>
            <a:ext cx="11079375" cy="4219592"/>
            <a:chOff x="497840" y="2020237"/>
            <a:chExt cx="11079375" cy="4219592"/>
          </a:xfrm>
        </p:grpSpPr>
        <p:sp>
          <p:nvSpPr>
            <p:cNvPr id="12" name="Shape 16">
              <a:extLst>
                <a:ext uri="{FF2B5EF4-FFF2-40B4-BE49-F238E27FC236}">
                  <a16:creationId xmlns:a16="http://schemas.microsoft.com/office/drawing/2014/main" id="{0BE5F496-EF6A-7910-5339-BE7ECBDBE36E}"/>
                </a:ext>
              </a:extLst>
            </p:cNvPr>
            <p:cNvSpPr/>
            <p:nvPr/>
          </p:nvSpPr>
          <p:spPr>
            <a:xfrm>
              <a:off x="497840" y="2020237"/>
              <a:ext cx="11079375" cy="966499"/>
            </a:xfrm>
            <a:prstGeom prst="rect">
              <a:avLst/>
            </a:prstGeom>
            <a:solidFill>
              <a:srgbClr val="FFEBEE"/>
            </a:solidFill>
            <a:ln/>
            <a:effectLst>
              <a:outerShdw blurRad="63500" dist="25400" dir="8100000" algn="bl" rotWithShape="0">
                <a:srgbClr val="000000">
                  <a:alpha val="6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3" name="Shape 17">
              <a:extLst>
                <a:ext uri="{FF2B5EF4-FFF2-40B4-BE49-F238E27FC236}">
                  <a16:creationId xmlns:a16="http://schemas.microsoft.com/office/drawing/2014/main" id="{0A564773-3127-1103-9B9F-9A6DCA2716AF}"/>
                </a:ext>
              </a:extLst>
            </p:cNvPr>
            <p:cNvSpPr/>
            <p:nvPr/>
          </p:nvSpPr>
          <p:spPr>
            <a:xfrm>
              <a:off x="497840" y="2020237"/>
              <a:ext cx="2357314" cy="966499"/>
            </a:xfrm>
            <a:prstGeom prst="rect">
              <a:avLst/>
            </a:prstGeom>
            <a:solidFill>
              <a:srgbClr val="B71C1C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4" name="Text 18">
              <a:extLst>
                <a:ext uri="{FF2B5EF4-FFF2-40B4-BE49-F238E27FC236}">
                  <a16:creationId xmlns:a16="http://schemas.microsoft.com/office/drawing/2014/main" id="{6CA44C85-5C77-5C38-FC64-014568441C18}"/>
                </a:ext>
              </a:extLst>
            </p:cNvPr>
            <p:cNvSpPr/>
            <p:nvPr/>
          </p:nvSpPr>
          <p:spPr>
            <a:xfrm>
              <a:off x="497840" y="2090957"/>
              <a:ext cx="2357314" cy="42431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0 – 20</a:t>
              </a:r>
              <a:endParaRPr lang="en-US" sz="2800"/>
            </a:p>
          </p:txBody>
        </p:sp>
        <p:sp>
          <p:nvSpPr>
            <p:cNvPr id="15" name="Text 19">
              <a:extLst>
                <a:ext uri="{FF2B5EF4-FFF2-40B4-BE49-F238E27FC236}">
                  <a16:creationId xmlns:a16="http://schemas.microsoft.com/office/drawing/2014/main" id="{37F8E016-8791-73BD-BF8C-3D04F5DC9216}"/>
                </a:ext>
              </a:extLst>
            </p:cNvPr>
            <p:cNvSpPr/>
            <p:nvPr/>
          </p:nvSpPr>
          <p:spPr>
            <a:xfrm>
              <a:off x="497840" y="2538846"/>
              <a:ext cx="2357314" cy="33002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Critical Gaps</a:t>
              </a:r>
              <a:endParaRPr lang="en-US" sz="1600"/>
            </a:p>
          </p:txBody>
        </p:sp>
        <p:sp>
          <p:nvSpPr>
            <p:cNvPr id="16" name="Text 20">
              <a:extLst>
                <a:ext uri="{FF2B5EF4-FFF2-40B4-BE49-F238E27FC236}">
                  <a16:creationId xmlns:a16="http://schemas.microsoft.com/office/drawing/2014/main" id="{966E0623-849C-20B7-F52F-00B99E2D6F4B}"/>
                </a:ext>
              </a:extLst>
            </p:cNvPr>
            <p:cNvSpPr/>
            <p:nvPr/>
          </p:nvSpPr>
          <p:spPr>
            <a:xfrm>
              <a:off x="3031952" y="2114530"/>
              <a:ext cx="8368464" cy="77791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Focus entirely on Vision (D1), Use Cases (D3), and Stakeholder Mapping (D12). Do not attempt technology deployment.</a:t>
              </a:r>
              <a:endParaRPr lang="en-US"/>
            </a:p>
          </p:txBody>
        </p:sp>
        <p:sp>
          <p:nvSpPr>
            <p:cNvPr id="17" name="Shape 21">
              <a:extLst>
                <a:ext uri="{FF2B5EF4-FFF2-40B4-BE49-F238E27FC236}">
                  <a16:creationId xmlns:a16="http://schemas.microsoft.com/office/drawing/2014/main" id="{F65B48D8-FDA0-8A1E-DD06-A7F01C5B472F}"/>
                </a:ext>
              </a:extLst>
            </p:cNvPr>
            <p:cNvSpPr/>
            <p:nvPr/>
          </p:nvSpPr>
          <p:spPr>
            <a:xfrm>
              <a:off x="497840" y="3104602"/>
              <a:ext cx="11079375" cy="966499"/>
            </a:xfrm>
            <a:prstGeom prst="rect">
              <a:avLst/>
            </a:prstGeom>
            <a:solidFill>
              <a:srgbClr val="FFF3E0"/>
            </a:solidFill>
            <a:ln/>
            <a:effectLst>
              <a:outerShdw blurRad="63500" dist="25400" dir="8100000" algn="bl" rotWithShape="0">
                <a:srgbClr val="000000">
                  <a:alpha val="6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8" name="Shape 22">
              <a:extLst>
                <a:ext uri="{FF2B5EF4-FFF2-40B4-BE49-F238E27FC236}">
                  <a16:creationId xmlns:a16="http://schemas.microsoft.com/office/drawing/2014/main" id="{685CDA7F-AB2C-5C6E-24E4-5967C86CF5E1}"/>
                </a:ext>
              </a:extLst>
            </p:cNvPr>
            <p:cNvSpPr/>
            <p:nvPr/>
          </p:nvSpPr>
          <p:spPr>
            <a:xfrm>
              <a:off x="497840" y="3104602"/>
              <a:ext cx="2357314" cy="966499"/>
            </a:xfrm>
            <a:prstGeom prst="rect">
              <a:avLst/>
            </a:prstGeom>
            <a:solidFill>
              <a:srgbClr val="E65100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19" name="Text 23">
              <a:extLst>
                <a:ext uri="{FF2B5EF4-FFF2-40B4-BE49-F238E27FC236}">
                  <a16:creationId xmlns:a16="http://schemas.microsoft.com/office/drawing/2014/main" id="{6D8053CE-054F-0D25-CCD3-6A080721D786}"/>
                </a:ext>
              </a:extLst>
            </p:cNvPr>
            <p:cNvSpPr/>
            <p:nvPr/>
          </p:nvSpPr>
          <p:spPr>
            <a:xfrm>
              <a:off x="497840" y="3175321"/>
              <a:ext cx="2357314" cy="42431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21 – 40</a:t>
              </a:r>
              <a:endParaRPr lang="en-US" sz="2800"/>
            </a:p>
          </p:txBody>
        </p:sp>
        <p:sp>
          <p:nvSpPr>
            <p:cNvPr id="20" name="Text 24">
              <a:extLst>
                <a:ext uri="{FF2B5EF4-FFF2-40B4-BE49-F238E27FC236}">
                  <a16:creationId xmlns:a16="http://schemas.microsoft.com/office/drawing/2014/main" id="{3E13B1F0-30BD-AB1C-D2B4-209163703046}"/>
                </a:ext>
              </a:extLst>
            </p:cNvPr>
            <p:cNvSpPr/>
            <p:nvPr/>
          </p:nvSpPr>
          <p:spPr>
            <a:xfrm>
              <a:off x="497840" y="3623211"/>
              <a:ext cx="2357314" cy="33002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Foundation Building</a:t>
              </a:r>
              <a:endParaRPr lang="en-US" sz="1600"/>
            </a:p>
          </p:txBody>
        </p:sp>
        <p:sp>
          <p:nvSpPr>
            <p:cNvPr id="21" name="Text 25">
              <a:extLst>
                <a:ext uri="{FF2B5EF4-FFF2-40B4-BE49-F238E27FC236}">
                  <a16:creationId xmlns:a16="http://schemas.microsoft.com/office/drawing/2014/main" id="{086E3DD1-5585-C7F8-E086-8F9181CE60BA}"/>
                </a:ext>
              </a:extLst>
            </p:cNvPr>
            <p:cNvSpPr/>
            <p:nvPr/>
          </p:nvSpPr>
          <p:spPr>
            <a:xfrm>
              <a:off x="3031952" y="3198894"/>
              <a:ext cx="8368464" cy="77791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Prioritise Governance (D4) including AI Governance (D4-3) and Finance (D10). Lock in a PoC requirement before any procurement.</a:t>
              </a:r>
              <a:endParaRPr lang="en-US"/>
            </a:p>
          </p:txBody>
        </p:sp>
        <p:sp>
          <p:nvSpPr>
            <p:cNvPr id="22" name="Shape 26">
              <a:extLst>
                <a:ext uri="{FF2B5EF4-FFF2-40B4-BE49-F238E27FC236}">
                  <a16:creationId xmlns:a16="http://schemas.microsoft.com/office/drawing/2014/main" id="{A6FC204D-438C-8A01-B682-78F6E94C5F1B}"/>
                </a:ext>
              </a:extLst>
            </p:cNvPr>
            <p:cNvSpPr/>
            <p:nvPr/>
          </p:nvSpPr>
          <p:spPr>
            <a:xfrm>
              <a:off x="497840" y="4188966"/>
              <a:ext cx="11079375" cy="966499"/>
            </a:xfrm>
            <a:prstGeom prst="rect">
              <a:avLst/>
            </a:prstGeom>
            <a:solidFill>
              <a:srgbClr val="E8F5E9"/>
            </a:solidFill>
            <a:ln/>
            <a:effectLst>
              <a:outerShdw blurRad="63500" dist="25400" dir="8100000" algn="bl" rotWithShape="0">
                <a:srgbClr val="000000">
                  <a:alpha val="6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3" name="Shape 27">
              <a:extLst>
                <a:ext uri="{FF2B5EF4-FFF2-40B4-BE49-F238E27FC236}">
                  <a16:creationId xmlns:a16="http://schemas.microsoft.com/office/drawing/2014/main" id="{E3719360-5AE1-A43D-5C65-0A69020F6EA5}"/>
                </a:ext>
              </a:extLst>
            </p:cNvPr>
            <p:cNvSpPr/>
            <p:nvPr/>
          </p:nvSpPr>
          <p:spPr>
            <a:xfrm>
              <a:off x="497840" y="4188966"/>
              <a:ext cx="2357314" cy="966499"/>
            </a:xfrm>
            <a:prstGeom prst="rect">
              <a:avLst/>
            </a:prstGeom>
            <a:solidFill>
              <a:srgbClr val="1B5E20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4" name="Text 28">
              <a:extLst>
                <a:ext uri="{FF2B5EF4-FFF2-40B4-BE49-F238E27FC236}">
                  <a16:creationId xmlns:a16="http://schemas.microsoft.com/office/drawing/2014/main" id="{1E2DC402-4AD1-C6F8-C093-1041857E589E}"/>
                </a:ext>
              </a:extLst>
            </p:cNvPr>
            <p:cNvSpPr/>
            <p:nvPr/>
          </p:nvSpPr>
          <p:spPr>
            <a:xfrm>
              <a:off x="497840" y="4259685"/>
              <a:ext cx="2357314" cy="42431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41 – 60</a:t>
              </a:r>
              <a:endParaRPr lang="en-US" sz="2800"/>
            </a:p>
          </p:txBody>
        </p:sp>
        <p:sp>
          <p:nvSpPr>
            <p:cNvPr id="25" name="Text 29">
              <a:extLst>
                <a:ext uri="{FF2B5EF4-FFF2-40B4-BE49-F238E27FC236}">
                  <a16:creationId xmlns:a16="http://schemas.microsoft.com/office/drawing/2014/main" id="{D9B9E4C1-AB96-38E8-71EA-6F6D67FA0BA4}"/>
                </a:ext>
              </a:extLst>
            </p:cNvPr>
            <p:cNvSpPr/>
            <p:nvPr/>
          </p:nvSpPr>
          <p:spPr>
            <a:xfrm>
              <a:off x="497840" y="4707575"/>
              <a:ext cx="2357314" cy="33002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Solid Platform</a:t>
              </a:r>
              <a:endParaRPr lang="en-US" sz="1600"/>
            </a:p>
          </p:txBody>
        </p:sp>
        <p:sp>
          <p:nvSpPr>
            <p:cNvPr id="26" name="Text 30">
              <a:extLst>
                <a:ext uri="{FF2B5EF4-FFF2-40B4-BE49-F238E27FC236}">
                  <a16:creationId xmlns:a16="http://schemas.microsoft.com/office/drawing/2014/main" id="{206A4949-D32F-948E-25B1-7BA2E80BD945}"/>
                </a:ext>
              </a:extLst>
            </p:cNvPr>
            <p:cNvSpPr/>
            <p:nvPr/>
          </p:nvSpPr>
          <p:spPr>
            <a:xfrm>
              <a:off x="3031952" y="4283259"/>
              <a:ext cx="8368464" cy="77791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Proceed with a 90-day pilot. Focus hardening on Security (D7), Privacy (D6), and AI Governance (D4-3).</a:t>
              </a:r>
              <a:endParaRPr lang="en-US"/>
            </a:p>
          </p:txBody>
        </p:sp>
        <p:sp>
          <p:nvSpPr>
            <p:cNvPr id="27" name="Shape 31">
              <a:extLst>
                <a:ext uri="{FF2B5EF4-FFF2-40B4-BE49-F238E27FC236}">
                  <a16:creationId xmlns:a16="http://schemas.microsoft.com/office/drawing/2014/main" id="{975CE26E-93D7-EF22-ECEF-94842752D502}"/>
                </a:ext>
              </a:extLst>
            </p:cNvPr>
            <p:cNvSpPr/>
            <p:nvPr/>
          </p:nvSpPr>
          <p:spPr>
            <a:xfrm>
              <a:off x="497840" y="5273330"/>
              <a:ext cx="11079375" cy="966499"/>
            </a:xfrm>
            <a:prstGeom prst="rect">
              <a:avLst/>
            </a:prstGeom>
            <a:solidFill>
              <a:srgbClr val="E3F2FD"/>
            </a:solidFill>
            <a:ln/>
            <a:effectLst>
              <a:outerShdw blurRad="63500" dist="25400" dir="8100000" algn="bl" rotWithShape="0">
                <a:srgbClr val="000000">
                  <a:alpha val="6000"/>
                </a:srgbClr>
              </a:outerShdw>
            </a:effectLst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8" name="Shape 32">
              <a:extLst>
                <a:ext uri="{FF2B5EF4-FFF2-40B4-BE49-F238E27FC236}">
                  <a16:creationId xmlns:a16="http://schemas.microsoft.com/office/drawing/2014/main" id="{F8B76149-4B80-D7B0-9FB9-A2C7CDDE3BCF}"/>
                </a:ext>
              </a:extLst>
            </p:cNvPr>
            <p:cNvSpPr/>
            <p:nvPr/>
          </p:nvSpPr>
          <p:spPr>
            <a:xfrm>
              <a:off x="497840" y="5273330"/>
              <a:ext cx="2357314" cy="966499"/>
            </a:xfrm>
            <a:prstGeom prst="rect">
              <a:avLst/>
            </a:prstGeom>
            <a:solidFill>
              <a:srgbClr val="0D47A1"/>
            </a:solidFill>
            <a:ln/>
          </p:spPr>
          <p:txBody>
            <a:bodyPr/>
            <a:lstStyle/>
            <a:p>
              <a:endParaRPr lang="en-GB" sz="3200"/>
            </a:p>
          </p:txBody>
        </p:sp>
        <p:sp>
          <p:nvSpPr>
            <p:cNvPr id="29" name="Text 33">
              <a:extLst>
                <a:ext uri="{FF2B5EF4-FFF2-40B4-BE49-F238E27FC236}">
                  <a16:creationId xmlns:a16="http://schemas.microsoft.com/office/drawing/2014/main" id="{F6C7D1AD-4889-CD16-E6C8-103E2978442A}"/>
                </a:ext>
              </a:extLst>
            </p:cNvPr>
            <p:cNvSpPr/>
            <p:nvPr/>
          </p:nvSpPr>
          <p:spPr>
            <a:xfrm>
              <a:off x="497840" y="5344050"/>
              <a:ext cx="2357314" cy="42431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8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61 – 80</a:t>
              </a:r>
              <a:endParaRPr lang="en-US" sz="2800"/>
            </a:p>
          </p:txBody>
        </p:sp>
        <p:sp>
          <p:nvSpPr>
            <p:cNvPr id="30" name="Text 34">
              <a:extLst>
                <a:ext uri="{FF2B5EF4-FFF2-40B4-BE49-F238E27FC236}">
                  <a16:creationId xmlns:a16="http://schemas.microsoft.com/office/drawing/2014/main" id="{E14884C7-1F49-75C3-12B4-4863E9223E68}"/>
                </a:ext>
              </a:extLst>
            </p:cNvPr>
            <p:cNvSpPr/>
            <p:nvPr/>
          </p:nvSpPr>
          <p:spPr>
            <a:xfrm>
              <a:off x="497840" y="5791939"/>
              <a:ext cx="2357314" cy="33002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Strong Readiness</a:t>
              </a:r>
              <a:endParaRPr lang="en-US" sz="1600"/>
            </a:p>
          </p:txBody>
        </p:sp>
        <p:sp>
          <p:nvSpPr>
            <p:cNvPr id="31" name="Text 35">
              <a:extLst>
                <a:ext uri="{FF2B5EF4-FFF2-40B4-BE49-F238E27FC236}">
                  <a16:creationId xmlns:a16="http://schemas.microsoft.com/office/drawing/2014/main" id="{8A35ED5B-CA2D-2983-BA12-51E9D1C79CD2}"/>
                </a:ext>
              </a:extLst>
            </p:cNvPr>
            <p:cNvSpPr/>
            <p:nvPr/>
          </p:nvSpPr>
          <p:spPr>
            <a:xfrm>
              <a:off x="3031952" y="5367623"/>
              <a:ext cx="8368464" cy="77791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Invest in Inclusion (D8), Impact metrics (D14), and Investment Signal review (D10-2). Seek peer-city benchmarking.</a:t>
              </a:r>
              <a:endParaRPr lang="en-US"/>
            </a:p>
          </p:txBody>
        </p:sp>
      </p:grp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09E7BAC9-3202-7B44-2D28-36D90A02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A31FF4C-6E0C-8C76-C2D8-67D378364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162484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8886B-9201-26D4-AC8C-AD51D9AD5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4">
            <a:extLst>
              <a:ext uri="{FF2B5EF4-FFF2-40B4-BE49-F238E27FC236}">
                <a16:creationId xmlns:a16="http://schemas.microsoft.com/office/drawing/2014/main" id="{5D3799DD-FC40-86D2-E817-D5CC1FF4F64C}"/>
              </a:ext>
            </a:extLst>
          </p:cNvPr>
          <p:cNvSpPr/>
          <p:nvPr/>
        </p:nvSpPr>
        <p:spPr>
          <a:xfrm>
            <a:off x="497840" y="818388"/>
            <a:ext cx="91033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>
                <a:solidFill>
                  <a:srgbClr val="0B2545"/>
                </a:solidFill>
                <a:ea typeface="Calibri" pitchFamily="34" charset="-122"/>
                <a:cs typeface="Calibri" pitchFamily="34" charset="-120"/>
              </a:rPr>
              <a:t>Step 3: The 90-Day Action Plan</a:t>
            </a:r>
            <a:endParaRPr lang="en-US" sz="3200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C4127ADC-86B6-B138-B0F4-B84B0F1B3FBF}"/>
              </a:ext>
            </a:extLst>
          </p:cNvPr>
          <p:cNvSpPr/>
          <p:nvPr/>
        </p:nvSpPr>
        <p:spPr>
          <a:xfrm>
            <a:off x="497840" y="1344168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GB" sz="1600" i="1">
                <a:solidFill>
                  <a:srgbClr val="78909C"/>
                </a:solidFill>
                <a:ea typeface="Calibri" pitchFamily="34" charset="-122"/>
                <a:cs typeface="Calibri" pitchFamily="34" charset="-120"/>
              </a:rPr>
              <a:t>Turn your assessment into your first concrete actions.</a:t>
            </a:r>
          </a:p>
        </p:txBody>
      </p:sp>
      <p:sp>
        <p:nvSpPr>
          <p:cNvPr id="36" name="Shape 6">
            <a:extLst>
              <a:ext uri="{FF2B5EF4-FFF2-40B4-BE49-F238E27FC236}">
                <a16:creationId xmlns:a16="http://schemas.microsoft.com/office/drawing/2014/main" id="{22017543-944D-7DEE-98A9-6BAAC1E32FDC}"/>
              </a:ext>
            </a:extLst>
          </p:cNvPr>
          <p:cNvSpPr/>
          <p:nvPr/>
        </p:nvSpPr>
        <p:spPr>
          <a:xfrm>
            <a:off x="534416" y="1715415"/>
            <a:ext cx="8595360" cy="16459"/>
          </a:xfrm>
          <a:prstGeom prst="rect">
            <a:avLst/>
          </a:prstGeom>
          <a:solidFill>
            <a:schemeClr val="accent6">
              <a:lumMod val="90000"/>
            </a:schemeClr>
          </a:solidFill>
          <a:ln w="6350">
            <a:solidFill>
              <a:schemeClr val="accent6">
                <a:lumMod val="9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2" name="Text 7">
            <a:extLst>
              <a:ext uri="{FF2B5EF4-FFF2-40B4-BE49-F238E27FC236}">
                <a16:creationId xmlns:a16="http://schemas.microsoft.com/office/drawing/2014/main" id="{501B6B88-E5A7-F092-F248-F697360B025D}"/>
              </a:ext>
            </a:extLst>
          </p:cNvPr>
          <p:cNvSpPr/>
          <p:nvPr/>
        </p:nvSpPr>
        <p:spPr>
          <a:xfrm>
            <a:off x="437444" y="1826567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200">
                <a:solidFill>
                  <a:srgbClr val="78909C"/>
                </a:solidFill>
                <a:ea typeface="Calibri" pitchFamily="34" charset="-122"/>
                <a:cs typeface="Calibri" pitchFamily="34" charset="-120"/>
              </a:rPr>
              <a:t>THREE QUESTIONS BEFORE YOU BEGIN</a:t>
            </a:r>
            <a:endParaRPr lang="en-US" sz="14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91BAEE-B11B-8FCA-45CE-55E46FE78265}"/>
              </a:ext>
            </a:extLst>
          </p:cNvPr>
          <p:cNvGrpSpPr>
            <a:grpSpLocks noChangeAspect="1"/>
          </p:cNvGrpSpPr>
          <p:nvPr/>
        </p:nvGrpSpPr>
        <p:grpSpPr>
          <a:xfrm>
            <a:off x="497840" y="2193306"/>
            <a:ext cx="11358880" cy="1186317"/>
            <a:chOff x="492167" y="2121409"/>
            <a:chExt cx="8558784" cy="987552"/>
          </a:xfrm>
        </p:grpSpPr>
        <p:sp>
          <p:nvSpPr>
            <p:cNvPr id="3" name="Shape 8">
              <a:extLst>
                <a:ext uri="{FF2B5EF4-FFF2-40B4-BE49-F238E27FC236}">
                  <a16:creationId xmlns:a16="http://schemas.microsoft.com/office/drawing/2014/main" id="{35C9F5E9-C8B2-6AE0-7A20-A47CDDF16FBA}"/>
                </a:ext>
              </a:extLst>
            </p:cNvPr>
            <p:cNvSpPr/>
            <p:nvPr/>
          </p:nvSpPr>
          <p:spPr>
            <a:xfrm>
              <a:off x="492167" y="2121409"/>
              <a:ext cx="2743200" cy="987552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4" name="Shape 9">
              <a:extLst>
                <a:ext uri="{FF2B5EF4-FFF2-40B4-BE49-F238E27FC236}">
                  <a16:creationId xmlns:a16="http://schemas.microsoft.com/office/drawing/2014/main" id="{497E76DD-D085-AB03-38EF-C27ECA9F9F66}"/>
                </a:ext>
              </a:extLst>
            </p:cNvPr>
            <p:cNvSpPr/>
            <p:nvPr/>
          </p:nvSpPr>
          <p:spPr>
            <a:xfrm>
              <a:off x="492167" y="2121409"/>
              <a:ext cx="2743200" cy="292608"/>
            </a:xfrm>
            <a:prstGeom prst="rect">
              <a:avLst/>
            </a:prstGeom>
            <a:solidFill>
              <a:srgbClr val="1565C0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pic>
          <p:nvPicPr>
            <p:cNvPr id="5" name="Image 0" descr="preencoded.png">
              <a:extLst>
                <a:ext uri="{FF2B5EF4-FFF2-40B4-BE49-F238E27FC236}">
                  <a16:creationId xmlns:a16="http://schemas.microsoft.com/office/drawing/2014/main" id="{6DD4B101-20C5-E7CF-5281-5AB8FBA38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327" y="2167129"/>
              <a:ext cx="201168" cy="201168"/>
            </a:xfrm>
            <a:prstGeom prst="rect">
              <a:avLst/>
            </a:prstGeom>
          </p:spPr>
        </p:pic>
        <p:sp>
          <p:nvSpPr>
            <p:cNvPr id="6" name="Text 10">
              <a:extLst>
                <a:ext uri="{FF2B5EF4-FFF2-40B4-BE49-F238E27FC236}">
                  <a16:creationId xmlns:a16="http://schemas.microsoft.com/office/drawing/2014/main" id="{927EA538-F1E6-5EE4-F988-34F71F711843}"/>
                </a:ext>
              </a:extLst>
            </p:cNvPr>
            <p:cNvSpPr/>
            <p:nvPr/>
          </p:nvSpPr>
          <p:spPr>
            <a:xfrm>
              <a:off x="894503" y="2157985"/>
              <a:ext cx="2249424" cy="2377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PEOPLE</a:t>
              </a:r>
              <a:endParaRPr lang="en-US" sz="1600"/>
            </a:p>
          </p:txBody>
        </p:sp>
        <p:sp>
          <p:nvSpPr>
            <p:cNvPr id="8" name="Text 11">
              <a:extLst>
                <a:ext uri="{FF2B5EF4-FFF2-40B4-BE49-F238E27FC236}">
                  <a16:creationId xmlns:a16="http://schemas.microsoft.com/office/drawing/2014/main" id="{DA50A0C6-4D76-66FE-097E-6220ABF15148}"/>
                </a:ext>
              </a:extLst>
            </p:cNvPr>
            <p:cNvSpPr/>
            <p:nvPr/>
          </p:nvSpPr>
          <p:spPr>
            <a:xfrm>
              <a:off x="629327" y="2450593"/>
              <a:ext cx="248716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Who is the 'bus driver'?</a:t>
              </a:r>
              <a:endParaRPr lang="en-US"/>
            </a:p>
          </p:txBody>
        </p:sp>
        <p:sp>
          <p:nvSpPr>
            <p:cNvPr id="9" name="Text 12">
              <a:extLst>
                <a:ext uri="{FF2B5EF4-FFF2-40B4-BE49-F238E27FC236}">
                  <a16:creationId xmlns:a16="http://schemas.microsoft.com/office/drawing/2014/main" id="{F85FDF14-42D3-CB8F-1034-067C89896040}"/>
                </a:ext>
              </a:extLst>
            </p:cNvPr>
            <p:cNvSpPr/>
            <p:nvPr/>
          </p:nvSpPr>
          <p:spPr>
            <a:xfrm>
              <a:off x="629327" y="2715769"/>
              <a:ext cx="2514600" cy="34747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Name the individual responsible for this initiative's momentum.</a:t>
              </a:r>
              <a:endParaRPr lang="en-US" sz="1200"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A2DDBBA0-6D62-E126-42B4-9BDD3232959F}"/>
                </a:ext>
              </a:extLst>
            </p:cNvPr>
            <p:cNvSpPr/>
            <p:nvPr/>
          </p:nvSpPr>
          <p:spPr>
            <a:xfrm>
              <a:off x="3399959" y="2121409"/>
              <a:ext cx="2743200" cy="987552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11" name="Shape 14">
              <a:extLst>
                <a:ext uri="{FF2B5EF4-FFF2-40B4-BE49-F238E27FC236}">
                  <a16:creationId xmlns:a16="http://schemas.microsoft.com/office/drawing/2014/main" id="{F981E480-42DA-6343-80A5-0EB1755EEDFF}"/>
                </a:ext>
              </a:extLst>
            </p:cNvPr>
            <p:cNvSpPr/>
            <p:nvPr/>
          </p:nvSpPr>
          <p:spPr>
            <a:xfrm>
              <a:off x="3399959" y="2121409"/>
              <a:ext cx="2743200" cy="292608"/>
            </a:xfrm>
            <a:prstGeom prst="rect">
              <a:avLst/>
            </a:prstGeom>
            <a:solidFill>
              <a:srgbClr val="1565C0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pic>
          <p:nvPicPr>
            <p:cNvPr id="12" name="Image 1" descr="preencoded.png">
              <a:extLst>
                <a:ext uri="{FF2B5EF4-FFF2-40B4-BE49-F238E27FC236}">
                  <a16:creationId xmlns:a16="http://schemas.microsoft.com/office/drawing/2014/main" id="{1EA9C1E9-E997-F097-3C3E-6ED153E1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119" y="2167129"/>
              <a:ext cx="201168" cy="201168"/>
            </a:xfrm>
            <a:prstGeom prst="rect">
              <a:avLst/>
            </a:prstGeom>
          </p:spPr>
        </p:pic>
        <p:sp>
          <p:nvSpPr>
            <p:cNvPr id="13" name="Text 15">
              <a:extLst>
                <a:ext uri="{FF2B5EF4-FFF2-40B4-BE49-F238E27FC236}">
                  <a16:creationId xmlns:a16="http://schemas.microsoft.com/office/drawing/2014/main" id="{7504A163-3824-C6FF-CEA5-369C75DD1904}"/>
                </a:ext>
              </a:extLst>
            </p:cNvPr>
            <p:cNvSpPr/>
            <p:nvPr/>
          </p:nvSpPr>
          <p:spPr>
            <a:xfrm>
              <a:off x="3802295" y="2157985"/>
              <a:ext cx="2249424" cy="2377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MONEY</a:t>
              </a:r>
              <a:endParaRPr lang="en-US" sz="1600"/>
            </a:p>
          </p:txBody>
        </p:sp>
        <p:sp>
          <p:nvSpPr>
            <p:cNvPr id="14" name="Text 16">
              <a:extLst>
                <a:ext uri="{FF2B5EF4-FFF2-40B4-BE49-F238E27FC236}">
                  <a16:creationId xmlns:a16="http://schemas.microsoft.com/office/drawing/2014/main" id="{48217F9E-11C3-CB31-3D32-D4BAE8C6535F}"/>
                </a:ext>
              </a:extLst>
            </p:cNvPr>
            <p:cNvSpPr/>
            <p:nvPr/>
          </p:nvSpPr>
          <p:spPr>
            <a:xfrm>
              <a:off x="3537119" y="2450593"/>
              <a:ext cx="248716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What is the pilot budget?</a:t>
              </a:r>
              <a:endParaRPr lang="en-US"/>
            </a:p>
          </p:txBody>
        </p:sp>
        <p:sp>
          <p:nvSpPr>
            <p:cNvPr id="15" name="Text 17">
              <a:extLst>
                <a:ext uri="{FF2B5EF4-FFF2-40B4-BE49-F238E27FC236}">
                  <a16:creationId xmlns:a16="http://schemas.microsoft.com/office/drawing/2014/main" id="{0C53F4AF-CFD1-AC06-99FD-0EC89631EC8E}"/>
                </a:ext>
              </a:extLst>
            </p:cNvPr>
            <p:cNvSpPr/>
            <p:nvPr/>
          </p:nvSpPr>
          <p:spPr>
            <a:xfrm>
              <a:off x="3537119" y="2715769"/>
              <a:ext cx="2487168" cy="34747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The smallest non-disruptive budget for a 90-day experiment.</a:t>
              </a:r>
              <a:endParaRPr lang="en-US" sz="1200"/>
            </a:p>
          </p:txBody>
        </p:sp>
        <p:sp>
          <p:nvSpPr>
            <p:cNvPr id="16" name="Shape 18">
              <a:extLst>
                <a:ext uri="{FF2B5EF4-FFF2-40B4-BE49-F238E27FC236}">
                  <a16:creationId xmlns:a16="http://schemas.microsoft.com/office/drawing/2014/main" id="{0CA12B84-6943-BF63-55BB-854B845180E0}"/>
                </a:ext>
              </a:extLst>
            </p:cNvPr>
            <p:cNvSpPr/>
            <p:nvPr/>
          </p:nvSpPr>
          <p:spPr>
            <a:xfrm>
              <a:off x="6307751" y="2121409"/>
              <a:ext cx="2743200" cy="987552"/>
            </a:xfrm>
            <a:prstGeom prst="rect">
              <a:avLst/>
            </a:prstGeom>
            <a:solidFill>
              <a:srgbClr val="F0F7FF"/>
            </a:solidFill>
            <a:ln/>
            <a:effectLst>
              <a:outerShdw blurRad="127000" dist="381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GB" sz="3600"/>
            </a:p>
          </p:txBody>
        </p:sp>
        <p:sp>
          <p:nvSpPr>
            <p:cNvPr id="17" name="Shape 19">
              <a:extLst>
                <a:ext uri="{FF2B5EF4-FFF2-40B4-BE49-F238E27FC236}">
                  <a16:creationId xmlns:a16="http://schemas.microsoft.com/office/drawing/2014/main" id="{DBB21D3B-548A-C982-FBA9-914CFC0325F7}"/>
                </a:ext>
              </a:extLst>
            </p:cNvPr>
            <p:cNvSpPr/>
            <p:nvPr/>
          </p:nvSpPr>
          <p:spPr>
            <a:xfrm>
              <a:off x="6307751" y="2121409"/>
              <a:ext cx="2743200" cy="292608"/>
            </a:xfrm>
            <a:prstGeom prst="rect">
              <a:avLst/>
            </a:prstGeom>
            <a:solidFill>
              <a:srgbClr val="1565C0"/>
            </a:solidFill>
            <a:ln/>
          </p:spPr>
          <p:txBody>
            <a:bodyPr/>
            <a:lstStyle/>
            <a:p>
              <a:endParaRPr lang="en-GB" sz="3600"/>
            </a:p>
          </p:txBody>
        </p:sp>
        <p:pic>
          <p:nvPicPr>
            <p:cNvPr id="18" name="Image 2" descr="preencoded.png">
              <a:extLst>
                <a:ext uri="{FF2B5EF4-FFF2-40B4-BE49-F238E27FC236}">
                  <a16:creationId xmlns:a16="http://schemas.microsoft.com/office/drawing/2014/main" id="{A621A9F2-A0D7-0B41-3E61-259ECC03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4911" y="2167129"/>
              <a:ext cx="201168" cy="201168"/>
            </a:xfrm>
            <a:prstGeom prst="rect">
              <a:avLst/>
            </a:prstGeom>
          </p:spPr>
        </p:pic>
        <p:sp>
          <p:nvSpPr>
            <p:cNvPr id="19" name="Text 20">
              <a:extLst>
                <a:ext uri="{FF2B5EF4-FFF2-40B4-BE49-F238E27FC236}">
                  <a16:creationId xmlns:a16="http://schemas.microsoft.com/office/drawing/2014/main" id="{B4DF357D-68A3-D1C9-8A31-2034CFF44281}"/>
                </a:ext>
              </a:extLst>
            </p:cNvPr>
            <p:cNvSpPr/>
            <p:nvPr/>
          </p:nvSpPr>
          <p:spPr>
            <a:xfrm>
              <a:off x="6710087" y="2157985"/>
              <a:ext cx="2249424" cy="2377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600" b="1" kern="0" spc="100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PERMISSION</a:t>
              </a:r>
              <a:endParaRPr lang="en-US" sz="1600"/>
            </a:p>
          </p:txBody>
        </p:sp>
        <p:sp>
          <p:nvSpPr>
            <p:cNvPr id="20" name="Text 21">
              <a:extLst>
                <a:ext uri="{FF2B5EF4-FFF2-40B4-BE49-F238E27FC236}">
                  <a16:creationId xmlns:a16="http://schemas.microsoft.com/office/drawing/2014/main" id="{04685DA1-A928-DAFD-0106-E5186A14949D}"/>
                </a:ext>
              </a:extLst>
            </p:cNvPr>
            <p:cNvSpPr/>
            <p:nvPr/>
          </p:nvSpPr>
          <p:spPr>
            <a:xfrm>
              <a:off x="6444911" y="2450593"/>
              <a:ext cx="2487168" cy="25603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b="1">
                  <a:solidFill>
                    <a:srgbClr val="0B2545"/>
                  </a:solidFill>
                  <a:ea typeface="Calibri" pitchFamily="34" charset="-122"/>
                  <a:cs typeface="Calibri" pitchFamily="34" charset="-120"/>
                </a:rPr>
                <a:t>Does the mayor say yes?</a:t>
              </a:r>
              <a:endParaRPr lang="en-US"/>
            </a:p>
          </p:txBody>
        </p:sp>
        <p:sp>
          <p:nvSpPr>
            <p:cNvPr id="21" name="Text 22">
              <a:extLst>
                <a:ext uri="{FF2B5EF4-FFF2-40B4-BE49-F238E27FC236}">
                  <a16:creationId xmlns:a16="http://schemas.microsoft.com/office/drawing/2014/main" id="{CFDEED1A-D5BC-5704-39FC-BF34D660182E}"/>
                </a:ext>
              </a:extLst>
            </p:cNvPr>
            <p:cNvSpPr/>
            <p:nvPr/>
          </p:nvSpPr>
          <p:spPr>
            <a:xfrm>
              <a:off x="6444911" y="2715769"/>
              <a:ext cx="2487168" cy="34747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Explicit support from the mayor or deputy mayor for a sandbox.</a:t>
              </a:r>
              <a:endParaRPr lang="en-US" sz="1200"/>
            </a:p>
          </p:txBody>
        </p:sp>
      </p:grpSp>
      <p:sp>
        <p:nvSpPr>
          <p:cNvPr id="22" name="Text 23">
            <a:extLst>
              <a:ext uri="{FF2B5EF4-FFF2-40B4-BE49-F238E27FC236}">
                <a16:creationId xmlns:a16="http://schemas.microsoft.com/office/drawing/2014/main" id="{841DD779-7615-0BB3-2EDD-0FD63ABA083E}"/>
              </a:ext>
            </a:extLst>
          </p:cNvPr>
          <p:cNvSpPr/>
          <p:nvPr/>
        </p:nvSpPr>
        <p:spPr>
          <a:xfrm>
            <a:off x="497840" y="3517397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200">
                <a:solidFill>
                  <a:srgbClr val="78909C"/>
                </a:solidFill>
                <a:ea typeface="Calibri" pitchFamily="34" charset="-122"/>
                <a:cs typeface="Calibri" pitchFamily="34" charset="-120"/>
              </a:rPr>
              <a:t>FOCUS ON YOUR TIER — PRACTICAL FIRST ACTIONS</a:t>
            </a:r>
            <a:endParaRPr lang="en-US" sz="14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0CC5F4-DF9B-43E4-A460-AA5EB7BE433F}"/>
              </a:ext>
            </a:extLst>
          </p:cNvPr>
          <p:cNvGrpSpPr/>
          <p:nvPr/>
        </p:nvGrpSpPr>
        <p:grpSpPr>
          <a:xfrm>
            <a:off x="513936" y="3884850"/>
            <a:ext cx="11342784" cy="2927773"/>
            <a:chOff x="513936" y="3884850"/>
            <a:chExt cx="11342784" cy="2927773"/>
          </a:xfrm>
        </p:grpSpPr>
        <p:sp>
          <p:nvSpPr>
            <p:cNvPr id="44" name="Shape 24">
              <a:extLst>
                <a:ext uri="{FF2B5EF4-FFF2-40B4-BE49-F238E27FC236}">
                  <a16:creationId xmlns:a16="http://schemas.microsoft.com/office/drawing/2014/main" id="{C0FCF7D4-8DF2-3B0A-909C-E0BB75B8CC57}"/>
                </a:ext>
              </a:extLst>
            </p:cNvPr>
            <p:cNvSpPr/>
            <p:nvPr/>
          </p:nvSpPr>
          <p:spPr>
            <a:xfrm>
              <a:off x="534416" y="3884850"/>
              <a:ext cx="939510" cy="402336"/>
            </a:xfrm>
            <a:prstGeom prst="rect">
              <a:avLst/>
            </a:prstGeom>
            <a:solidFill>
              <a:srgbClr val="B71C1C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45" name="Text 25">
              <a:extLst>
                <a:ext uri="{FF2B5EF4-FFF2-40B4-BE49-F238E27FC236}">
                  <a16:creationId xmlns:a16="http://schemas.microsoft.com/office/drawing/2014/main" id="{F2951795-2CC2-304A-36CC-3B75CDF1B46F}"/>
                </a:ext>
              </a:extLst>
            </p:cNvPr>
            <p:cNvSpPr/>
            <p:nvPr/>
          </p:nvSpPr>
          <p:spPr>
            <a:xfrm>
              <a:off x="534416" y="3884850"/>
              <a:ext cx="939510" cy="4023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T0 (0-3)</a:t>
              </a:r>
              <a:endParaRPr lang="en-US" sz="1200"/>
            </a:p>
          </p:txBody>
        </p:sp>
        <p:sp>
          <p:nvSpPr>
            <p:cNvPr id="46" name="Shape 26">
              <a:extLst>
                <a:ext uri="{FF2B5EF4-FFF2-40B4-BE49-F238E27FC236}">
                  <a16:creationId xmlns:a16="http://schemas.microsoft.com/office/drawing/2014/main" id="{6FD2470A-1DEA-33A9-B23E-C56D2C82F220}"/>
                </a:ext>
              </a:extLst>
            </p:cNvPr>
            <p:cNvSpPr/>
            <p:nvPr/>
          </p:nvSpPr>
          <p:spPr>
            <a:xfrm>
              <a:off x="1473926" y="3884850"/>
              <a:ext cx="10382794" cy="402336"/>
            </a:xfrm>
            <a:prstGeom prst="rect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47" name="Text 27">
              <a:extLst>
                <a:ext uri="{FF2B5EF4-FFF2-40B4-BE49-F238E27FC236}">
                  <a16:creationId xmlns:a16="http://schemas.microsoft.com/office/drawing/2014/main" id="{A9230E7F-F1DC-3562-8566-668C4C8BAD2F}"/>
                </a:ext>
              </a:extLst>
            </p:cNvPr>
            <p:cNvSpPr/>
            <p:nvPr/>
          </p:nvSpPr>
          <p:spPr>
            <a:xfrm>
              <a:off x="1642556" y="3930570"/>
              <a:ext cx="10057579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Host informal conversations with 3 department heads. Map who will champion and who will block. Write a one-paragraph “why this matters” statement for your city.</a:t>
              </a:r>
              <a:endParaRPr lang="en-US" sz="1200"/>
            </a:p>
          </p:txBody>
        </p:sp>
        <p:sp>
          <p:nvSpPr>
            <p:cNvPr id="48" name="Shape 28">
              <a:extLst>
                <a:ext uri="{FF2B5EF4-FFF2-40B4-BE49-F238E27FC236}">
                  <a16:creationId xmlns:a16="http://schemas.microsoft.com/office/drawing/2014/main" id="{08B3FD80-2C7D-FC62-98CF-D947BFCAFF6E}"/>
                </a:ext>
              </a:extLst>
            </p:cNvPr>
            <p:cNvSpPr/>
            <p:nvPr/>
          </p:nvSpPr>
          <p:spPr>
            <a:xfrm>
              <a:off x="534416" y="4387770"/>
              <a:ext cx="939510" cy="402336"/>
            </a:xfrm>
            <a:prstGeom prst="rect">
              <a:avLst/>
            </a:prstGeom>
            <a:solidFill>
              <a:srgbClr val="E65100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49" name="Text 29">
              <a:extLst>
                <a:ext uri="{FF2B5EF4-FFF2-40B4-BE49-F238E27FC236}">
                  <a16:creationId xmlns:a16="http://schemas.microsoft.com/office/drawing/2014/main" id="{A8A8FD5B-EFA1-2118-F1FE-1A063B168720}"/>
                </a:ext>
              </a:extLst>
            </p:cNvPr>
            <p:cNvSpPr/>
            <p:nvPr/>
          </p:nvSpPr>
          <p:spPr>
            <a:xfrm>
              <a:off x="534416" y="4387770"/>
              <a:ext cx="939510" cy="4023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T1 (4-5)</a:t>
              </a:r>
              <a:endParaRPr lang="en-US" sz="1200"/>
            </a:p>
          </p:txBody>
        </p:sp>
        <p:sp>
          <p:nvSpPr>
            <p:cNvPr id="50" name="Shape 30">
              <a:extLst>
                <a:ext uri="{FF2B5EF4-FFF2-40B4-BE49-F238E27FC236}">
                  <a16:creationId xmlns:a16="http://schemas.microsoft.com/office/drawing/2014/main" id="{E2DAB4DE-B7D8-3B64-A336-C1442BCAFF2F}"/>
                </a:ext>
              </a:extLst>
            </p:cNvPr>
            <p:cNvSpPr/>
            <p:nvPr/>
          </p:nvSpPr>
          <p:spPr>
            <a:xfrm>
              <a:off x="1473926" y="4387770"/>
              <a:ext cx="10382794" cy="402336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51" name="Text 31">
              <a:extLst>
                <a:ext uri="{FF2B5EF4-FFF2-40B4-BE49-F238E27FC236}">
                  <a16:creationId xmlns:a16="http://schemas.microsoft.com/office/drawing/2014/main" id="{6E4049ED-DE1D-2FA3-3664-F32E14BC5802}"/>
                </a:ext>
              </a:extLst>
            </p:cNvPr>
            <p:cNvSpPr/>
            <p:nvPr/>
          </p:nvSpPr>
          <p:spPr>
            <a:xfrm>
              <a:off x="1642556" y="4423330"/>
              <a:ext cx="10057579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Draft a one-page statement of intent. List your top 5 urban problems and select one the  AI-enabled </a:t>
              </a:r>
              <a:r>
                <a:rPr lang="en-GB" sz="1200" err="1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Citiverse</a:t>
              </a:r>
              <a:r>
                <a:rPr lang="en-GB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 could address. Identify one university or NGO as a first partner.</a:t>
              </a:r>
              <a:endParaRPr lang="en-US" sz="1200"/>
            </a:p>
          </p:txBody>
        </p:sp>
        <p:sp>
          <p:nvSpPr>
            <p:cNvPr id="52" name="Shape 32">
              <a:extLst>
                <a:ext uri="{FF2B5EF4-FFF2-40B4-BE49-F238E27FC236}">
                  <a16:creationId xmlns:a16="http://schemas.microsoft.com/office/drawing/2014/main" id="{BEAEF64A-F2BD-A84E-8156-40FDE8A57675}"/>
                </a:ext>
              </a:extLst>
            </p:cNvPr>
            <p:cNvSpPr/>
            <p:nvPr/>
          </p:nvSpPr>
          <p:spPr>
            <a:xfrm>
              <a:off x="534416" y="4890690"/>
              <a:ext cx="939510" cy="402336"/>
            </a:xfrm>
            <a:prstGeom prst="rect">
              <a:avLst/>
            </a:prstGeom>
            <a:solidFill>
              <a:srgbClr val="1B5E20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53" name="Text 33">
              <a:extLst>
                <a:ext uri="{FF2B5EF4-FFF2-40B4-BE49-F238E27FC236}">
                  <a16:creationId xmlns:a16="http://schemas.microsoft.com/office/drawing/2014/main" id="{F666E2E8-1316-C887-6A2A-2D819C80A578}"/>
                </a:ext>
              </a:extLst>
            </p:cNvPr>
            <p:cNvSpPr/>
            <p:nvPr/>
          </p:nvSpPr>
          <p:spPr>
            <a:xfrm>
              <a:off x="534416" y="4890690"/>
              <a:ext cx="939510" cy="4023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T2 (6-7)</a:t>
              </a:r>
              <a:endParaRPr lang="en-US" sz="1200"/>
            </a:p>
          </p:txBody>
        </p:sp>
        <p:sp>
          <p:nvSpPr>
            <p:cNvPr id="54" name="Shape 34">
              <a:extLst>
                <a:ext uri="{FF2B5EF4-FFF2-40B4-BE49-F238E27FC236}">
                  <a16:creationId xmlns:a16="http://schemas.microsoft.com/office/drawing/2014/main" id="{154307AB-C99F-D602-ADFA-AC8FD5A44BF0}"/>
                </a:ext>
              </a:extLst>
            </p:cNvPr>
            <p:cNvSpPr/>
            <p:nvPr/>
          </p:nvSpPr>
          <p:spPr>
            <a:xfrm>
              <a:off x="1473926" y="4890690"/>
              <a:ext cx="10382794" cy="402336"/>
            </a:xfrm>
            <a:prstGeom prst="rect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55" name="Text 35">
              <a:extLst>
                <a:ext uri="{FF2B5EF4-FFF2-40B4-BE49-F238E27FC236}">
                  <a16:creationId xmlns:a16="http://schemas.microsoft.com/office/drawing/2014/main" id="{943C14D8-E060-0FE2-BE42-C555F3FE5F09}"/>
                </a:ext>
              </a:extLst>
            </p:cNvPr>
            <p:cNvSpPr/>
            <p:nvPr/>
          </p:nvSpPr>
          <p:spPr>
            <a:xfrm>
              <a:off x="1642556" y="4936410"/>
              <a:ext cx="10057579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Commission a legal gap analysis. Draft AI governance principles covering transparency and human oversight. Identify a small, reallocation-based budget for a 90-day pilot.</a:t>
              </a:r>
              <a:endParaRPr lang="en-US" sz="1200"/>
            </a:p>
          </p:txBody>
        </p:sp>
        <p:sp>
          <p:nvSpPr>
            <p:cNvPr id="56" name="Shape 36">
              <a:extLst>
                <a:ext uri="{FF2B5EF4-FFF2-40B4-BE49-F238E27FC236}">
                  <a16:creationId xmlns:a16="http://schemas.microsoft.com/office/drawing/2014/main" id="{28A0A8D5-21D9-8D84-EB92-98A5C350BBB5}"/>
                </a:ext>
              </a:extLst>
            </p:cNvPr>
            <p:cNvSpPr/>
            <p:nvPr/>
          </p:nvSpPr>
          <p:spPr>
            <a:xfrm>
              <a:off x="534416" y="5393610"/>
              <a:ext cx="939510" cy="402336"/>
            </a:xfrm>
            <a:prstGeom prst="rect">
              <a:avLst/>
            </a:prstGeom>
            <a:solidFill>
              <a:srgbClr val="0D47A1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57" name="Text 37">
              <a:extLst>
                <a:ext uri="{FF2B5EF4-FFF2-40B4-BE49-F238E27FC236}">
                  <a16:creationId xmlns:a16="http://schemas.microsoft.com/office/drawing/2014/main" id="{36AFA8D1-B2BE-ED6C-315B-2E14E9CA7D00}"/>
                </a:ext>
              </a:extLst>
            </p:cNvPr>
            <p:cNvSpPr/>
            <p:nvPr/>
          </p:nvSpPr>
          <p:spPr>
            <a:xfrm>
              <a:off x="534416" y="5393610"/>
              <a:ext cx="939510" cy="4023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T3 (8-9)</a:t>
              </a:r>
              <a:endParaRPr lang="en-US" sz="1200"/>
            </a:p>
          </p:txBody>
        </p:sp>
        <p:sp>
          <p:nvSpPr>
            <p:cNvPr id="58" name="Shape 38">
              <a:extLst>
                <a:ext uri="{FF2B5EF4-FFF2-40B4-BE49-F238E27FC236}">
                  <a16:creationId xmlns:a16="http://schemas.microsoft.com/office/drawing/2014/main" id="{C9C4ECB6-066A-5AD7-A731-BBC5FBDF3843}"/>
                </a:ext>
              </a:extLst>
            </p:cNvPr>
            <p:cNvSpPr/>
            <p:nvPr/>
          </p:nvSpPr>
          <p:spPr>
            <a:xfrm>
              <a:off x="1473926" y="5393610"/>
              <a:ext cx="10382794" cy="402336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59" name="Text 39">
              <a:extLst>
                <a:ext uri="{FF2B5EF4-FFF2-40B4-BE49-F238E27FC236}">
                  <a16:creationId xmlns:a16="http://schemas.microsoft.com/office/drawing/2014/main" id="{2BB93D78-19BB-53EC-350E-CFB51766A852}"/>
                </a:ext>
              </a:extLst>
            </p:cNvPr>
            <p:cNvSpPr/>
            <p:nvPr/>
          </p:nvSpPr>
          <p:spPr>
            <a:xfrm>
              <a:off x="1642556" y="5398690"/>
              <a:ext cx="10057579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Set up the simplest possible cloud-based infrastructure for your use case. Train the core team (5–10 people). Implement basic data privacy safeguards. Define one citizen-facing success metric.</a:t>
              </a:r>
              <a:endParaRPr lang="en-US" sz="1200"/>
            </a:p>
          </p:txBody>
        </p:sp>
        <p:sp>
          <p:nvSpPr>
            <p:cNvPr id="66" name="Shape 24">
              <a:extLst>
                <a:ext uri="{FF2B5EF4-FFF2-40B4-BE49-F238E27FC236}">
                  <a16:creationId xmlns:a16="http://schemas.microsoft.com/office/drawing/2014/main" id="{1ADCCB7D-9658-8781-5C33-91754B773351}"/>
                </a:ext>
              </a:extLst>
            </p:cNvPr>
            <p:cNvSpPr/>
            <p:nvPr/>
          </p:nvSpPr>
          <p:spPr>
            <a:xfrm>
              <a:off x="533239" y="5907367"/>
              <a:ext cx="939510" cy="402336"/>
            </a:xfrm>
            <a:prstGeom prst="rect">
              <a:avLst/>
            </a:prstGeom>
            <a:solidFill>
              <a:srgbClr val="4A148C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67" name="Text 25">
              <a:extLst>
                <a:ext uri="{FF2B5EF4-FFF2-40B4-BE49-F238E27FC236}">
                  <a16:creationId xmlns:a16="http://schemas.microsoft.com/office/drawing/2014/main" id="{513322BF-E27B-8FF6-CD28-E6EC628B17F7}"/>
                </a:ext>
              </a:extLst>
            </p:cNvPr>
            <p:cNvSpPr/>
            <p:nvPr/>
          </p:nvSpPr>
          <p:spPr>
            <a:xfrm>
              <a:off x="533239" y="5907367"/>
              <a:ext cx="939510" cy="4023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T4 (10-11)</a:t>
              </a:r>
              <a:endParaRPr lang="en-US" sz="1200"/>
            </a:p>
          </p:txBody>
        </p:sp>
        <p:sp>
          <p:nvSpPr>
            <p:cNvPr id="68" name="Shape 26">
              <a:extLst>
                <a:ext uri="{FF2B5EF4-FFF2-40B4-BE49-F238E27FC236}">
                  <a16:creationId xmlns:a16="http://schemas.microsoft.com/office/drawing/2014/main" id="{4060F910-5CA7-3737-1752-8242B297BE94}"/>
                </a:ext>
              </a:extLst>
            </p:cNvPr>
            <p:cNvSpPr/>
            <p:nvPr/>
          </p:nvSpPr>
          <p:spPr>
            <a:xfrm>
              <a:off x="1472749" y="5907367"/>
              <a:ext cx="10382794" cy="402336"/>
            </a:xfrm>
            <a:prstGeom prst="rect">
              <a:avLst/>
            </a:prstGeom>
            <a:solidFill>
              <a:srgbClr val="F0F7FF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69" name="Text 27">
              <a:extLst>
                <a:ext uri="{FF2B5EF4-FFF2-40B4-BE49-F238E27FC236}">
                  <a16:creationId xmlns:a16="http://schemas.microsoft.com/office/drawing/2014/main" id="{93C68728-12E4-6D74-C66E-5C1925290310}"/>
                </a:ext>
              </a:extLst>
            </p:cNvPr>
            <p:cNvSpPr/>
            <p:nvPr/>
          </p:nvSpPr>
          <p:spPr>
            <a:xfrm>
              <a:off x="1641379" y="5953087"/>
              <a:ext cx="10057579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Harden your cybersecurity strategy. Develop citizen trust protocols. Conduct a full AI governance audit before wider rollout. Launch adoption incentives and a public communications plan.</a:t>
              </a:r>
              <a:endParaRPr lang="en-US" sz="1200"/>
            </a:p>
          </p:txBody>
        </p:sp>
        <p:sp>
          <p:nvSpPr>
            <p:cNvPr id="70" name="Shape 28">
              <a:extLst>
                <a:ext uri="{FF2B5EF4-FFF2-40B4-BE49-F238E27FC236}">
                  <a16:creationId xmlns:a16="http://schemas.microsoft.com/office/drawing/2014/main" id="{7A3BBC10-05BD-139E-EC3D-5234DD773F7C}"/>
                </a:ext>
              </a:extLst>
            </p:cNvPr>
            <p:cNvSpPr/>
            <p:nvPr/>
          </p:nvSpPr>
          <p:spPr>
            <a:xfrm>
              <a:off x="513936" y="6410287"/>
              <a:ext cx="939510" cy="402336"/>
            </a:xfrm>
            <a:prstGeom prst="rect">
              <a:avLst/>
            </a:prstGeom>
            <a:solidFill>
              <a:srgbClr val="FF9900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71" name="Shape 30">
              <a:extLst>
                <a:ext uri="{FF2B5EF4-FFF2-40B4-BE49-F238E27FC236}">
                  <a16:creationId xmlns:a16="http://schemas.microsoft.com/office/drawing/2014/main" id="{EB7987B7-160E-95FA-E9FC-1405BDE366E3}"/>
                </a:ext>
              </a:extLst>
            </p:cNvPr>
            <p:cNvSpPr/>
            <p:nvPr/>
          </p:nvSpPr>
          <p:spPr>
            <a:xfrm>
              <a:off x="1453446" y="6410287"/>
              <a:ext cx="10382794" cy="402336"/>
            </a:xfrm>
            <a:prstGeom prst="rect">
              <a:avLst/>
            </a:prstGeom>
            <a:solidFill>
              <a:srgbClr val="FFFFFF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72" name="Text 31">
              <a:extLst>
                <a:ext uri="{FF2B5EF4-FFF2-40B4-BE49-F238E27FC236}">
                  <a16:creationId xmlns:a16="http://schemas.microsoft.com/office/drawing/2014/main" id="{A41D96B6-B6BE-4D41-3890-17013AF17643}"/>
                </a:ext>
              </a:extLst>
            </p:cNvPr>
            <p:cNvSpPr/>
            <p:nvPr/>
          </p:nvSpPr>
          <p:spPr>
            <a:xfrm>
              <a:off x="1622076" y="6415367"/>
              <a:ext cx="10057579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GB" sz="1200">
                  <a:solidFill>
                    <a:srgbClr val="455A64"/>
                  </a:solidFill>
                  <a:ea typeface="Calibri" pitchFamily="34" charset="-122"/>
                  <a:cs typeface="Calibri" pitchFamily="34" charset="-120"/>
                </a:rPr>
                <a:t>Commission an independent social impact assessment. Audit all services for universal accessibility. Publish your ROI and equity data publicly. Share your model with peer cities through the Global Initiative.</a:t>
              </a:r>
              <a:endParaRPr lang="en-US" sz="1200"/>
            </a:p>
          </p:txBody>
        </p:sp>
        <p:sp>
          <p:nvSpPr>
            <p:cNvPr id="73" name="Text 29">
              <a:extLst>
                <a:ext uri="{FF2B5EF4-FFF2-40B4-BE49-F238E27FC236}">
                  <a16:creationId xmlns:a16="http://schemas.microsoft.com/office/drawing/2014/main" id="{992F9F72-6A32-9628-B8FD-60BD37BCEFDA}"/>
                </a:ext>
              </a:extLst>
            </p:cNvPr>
            <p:cNvSpPr/>
            <p:nvPr/>
          </p:nvSpPr>
          <p:spPr>
            <a:xfrm>
              <a:off x="513936" y="6410287"/>
              <a:ext cx="939510" cy="40233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ea typeface="Calibri" pitchFamily="34" charset="-122"/>
                  <a:cs typeface="Calibri" pitchFamily="34" charset="-120"/>
                </a:rPr>
                <a:t>T5 (12)</a:t>
              </a:r>
              <a:endParaRPr lang="en-US" sz="1200"/>
            </a:p>
          </p:txBody>
        </p:sp>
      </p:grpSp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70CC3B92-FD08-5278-ADE3-B04BF5D87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3661" y="134806"/>
            <a:ext cx="967107" cy="967107"/>
          </a:xfrm>
          <a:prstGeom prst="rect">
            <a:avLst/>
          </a:prstGeom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88A3F9F-DDCE-2202-4FCE-BB08149F5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785" y="313371"/>
            <a:ext cx="5605786" cy="32400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Initiative on AI and Virtual Worlds 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Discovering the Citiverse</a:t>
            </a:r>
          </a:p>
        </p:txBody>
      </p:sp>
    </p:spTree>
    <p:extLst>
      <p:ext uri="{BB962C8B-B14F-4D97-AF65-F5344CB8AC3E}">
        <p14:creationId xmlns:p14="http://schemas.microsoft.com/office/powerpoint/2010/main" val="672858723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Big text (24-28pt)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83B3"/>
      </a:accent5>
      <a:accent6>
        <a:srgbClr val="E5F5FB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01634D2-FE29-479D-8DC0-5172998EA68E}" vid="{C64D995F-9D92-4D73-9B01-4E48D6C0A83C}"/>
    </a:ext>
  </a:extLst>
</a:theme>
</file>

<file path=ppt/theme/theme2.xml><?xml version="1.0" encoding="utf-8"?>
<a:theme xmlns:a="http://schemas.openxmlformats.org/drawingml/2006/main" name="No Page Number_ITU Them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83B3"/>
      </a:accent5>
      <a:accent6>
        <a:srgbClr val="E5F5FB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01634D2-FE29-479D-8DC0-5172998EA68E}" vid="{902053AC-B50E-4431-AC7E-3218F82449ED}"/>
    </a:ext>
  </a:extLst>
</a:theme>
</file>

<file path=ppt/theme/theme3.xml><?xml version="1.0" encoding="utf-8"?>
<a:theme xmlns:a="http://schemas.openxmlformats.org/drawingml/2006/main" name="Blank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83B3"/>
      </a:accent5>
      <a:accent6>
        <a:srgbClr val="E5F5FB"/>
      </a:accent6>
      <a:hlink>
        <a:srgbClr val="0083B3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01634D2-FE29-479D-8DC0-5172998EA68E}" vid="{B1421CCD-96E1-459D-AA4C-0780AF64AC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48a573-2223-47b2-bd2f-9564c9505fbe">
      <Terms xmlns="http://schemas.microsoft.com/office/infopath/2007/PartnerControls"/>
    </lcf76f155ced4ddcb4097134ff3c332f>
    <TaxCatchAll xmlns="00c5cc0d-9bcb-4213-bd88-db018d7bac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1DE1C0A1944E876F3136DE640CCE" ma:contentTypeVersion="19" ma:contentTypeDescription="Crée un document." ma:contentTypeScope="" ma:versionID="5d30c2216aa47a7b5ee8cc38404b13ad">
  <xsd:schema xmlns:xsd="http://www.w3.org/2001/XMLSchema" xmlns:xs="http://www.w3.org/2001/XMLSchema" xmlns:p="http://schemas.microsoft.com/office/2006/metadata/properties" xmlns:ns2="3248a573-2223-47b2-bd2f-9564c9505fbe" xmlns:ns3="00c5cc0d-9bcb-4213-bd88-db018d7bacac" targetNamespace="http://schemas.microsoft.com/office/2006/metadata/properties" ma:root="true" ma:fieldsID="0f27aca03acd6e9718219970ae62c0a5" ns2:_="" ns3:_="">
    <xsd:import namespace="3248a573-2223-47b2-bd2f-9564c9505fbe"/>
    <xsd:import namespace="00c5cc0d-9bcb-4213-bd88-db018d7ba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8a573-2223-47b2-bd2f-9564c9505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43d1d3c-0f60-42f5-a3d2-0d9bea000a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5cc0d-9bcb-4213-bd88-db018d7baca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0973bc-8cf2-45a8-91ee-a2fd59b23fa0}" ma:internalName="TaxCatchAll" ma:showField="CatchAllData" ma:web="00c5cc0d-9bcb-4213-bd88-db018d7ba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55111F-2799-4DA9-87BB-BB2E34A7D1EF}">
  <ds:schemaRefs>
    <ds:schemaRef ds:uri="679e6f32-35e2-40a7-b746-37bf0ed22ca1"/>
    <ds:schemaRef ds:uri="ac5439de-9cc5-4e90-8e70-2953ebc9e1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86EE82-4F30-430B-8623-D699ED858974}"/>
</file>

<file path=customXml/itemProps3.xml><?xml version="1.0" encoding="utf-8"?>
<ds:datastoreItem xmlns:ds="http://schemas.openxmlformats.org/officeDocument/2006/customXml" ds:itemID="{40208D07-CD5B-4CD9-989E-39EA8F1C79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ITU_Powerpoint_template_Avenir_2023_04</Template>
  <TotalTime>4</TotalTime>
  <Words>2598</Words>
  <Application>Microsoft Office PowerPoint</Application>
  <PresentationFormat>Widescreen</PresentationFormat>
  <Paragraphs>225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Adelle CYR</vt:lpstr>
      <vt:lpstr>Avenir Nxt2 W1G</vt:lpstr>
      <vt:lpstr>Avenir Nxt2 W1G Demi</vt:lpstr>
      <vt:lpstr>Inter</vt:lpstr>
      <vt:lpstr>Inter Bold</vt:lpstr>
      <vt:lpstr>等线 Light</vt:lpstr>
      <vt:lpstr>Arial</vt:lpstr>
      <vt:lpstr>Calibri</vt:lpstr>
      <vt:lpstr>Georgia</vt:lpstr>
      <vt:lpstr>Trebuchet MS</vt:lpstr>
      <vt:lpstr>ITU Theme - Big text (24-28pt)</vt:lpstr>
      <vt:lpstr>No Page Number_ITU Theme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Author-r</dc:creator>
  <cp:lastModifiedBy>Christina Zhang</cp:lastModifiedBy>
  <cp:revision>3</cp:revision>
  <dcterms:created xsi:type="dcterms:W3CDTF">2023-05-02T16:35:40Z</dcterms:created>
  <dcterms:modified xsi:type="dcterms:W3CDTF">2026-06-15T11:42:33Z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0x010100B04E1DE1C0A1944E876F3136DE640CCE</vt:lpwstr>
  </property>
  <property fmtid="{D5CDD505-2E9C-101B-9397-08002B2CF9AE}" pid="3" name="MediaServiceImageTags">
    <vt:lpwstr/>
  </property>
</Properties>
</file>