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8" r:id="rId1"/>
  </p:sldMasterIdLst>
  <p:notesMasterIdLst>
    <p:notesMasterId r:id="rId7"/>
  </p:notesMasterIdLst>
  <p:sldIdLst>
    <p:sldId id="360" r:id="rId2"/>
    <p:sldId id="366" r:id="rId3"/>
    <p:sldId id="368" r:id="rId4"/>
    <p:sldId id="365" r:id="rId5"/>
    <p:sldId id="284" r:id="rId6"/>
  </p:sldIdLst>
  <p:sldSz cx="9144000" cy="5143500" type="screen16x9"/>
  <p:notesSz cx="6858000" cy="9144000"/>
  <p:embeddedFontLst>
    <p:embeddedFont>
      <p:font typeface="Rockwell" panose="02060603020205020403" pitchFamily="18" charset="77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5814" autoAdjust="0"/>
  </p:normalViewPr>
  <p:slideViewPr>
    <p:cSldViewPr snapToGrid="0">
      <p:cViewPr varScale="1">
        <p:scale>
          <a:sx n="82" d="100"/>
          <a:sy n="82" d="100"/>
        </p:scale>
        <p:origin x="176" y="1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66F80B-4CCC-4038-BD3A-956F9E96DA3B}" type="doc">
      <dgm:prSet loTypeId="urn:microsoft.com/office/officeart/2005/8/layout/arrow5" loCatId="relationship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09A13642-558F-4D7E-8FAC-5C9E0E7E1FE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 Cities for CEDAW campaign can bring its innovation and leadership to the international arena. </a:t>
          </a:r>
        </a:p>
      </dgm:t>
    </dgm:pt>
    <dgm:pt modelId="{A336C4D8-8C96-4EB9-8D70-D467526EA50C}" type="parTrans" cxnId="{24878CC7-DA8E-4CD7-8FB1-83026C254C59}">
      <dgm:prSet/>
      <dgm:spPr/>
      <dgm:t>
        <a:bodyPr/>
        <a:lstStyle/>
        <a:p>
          <a:endParaRPr lang="en-US"/>
        </a:p>
      </dgm:t>
    </dgm:pt>
    <dgm:pt modelId="{D128833C-BE09-4C04-875C-7F97C2DDE89A}" type="sibTrans" cxnId="{24878CC7-DA8E-4CD7-8FB1-83026C254C59}">
      <dgm:prSet/>
      <dgm:spPr/>
      <dgm:t>
        <a:bodyPr/>
        <a:lstStyle/>
        <a:p>
          <a:endParaRPr lang="en-US"/>
        </a:p>
      </dgm:t>
    </dgm:pt>
    <dgm:pt modelId="{191304A3-7F96-453D-AD3F-2FAD171A0B1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international feminist and women’s movements can benefit from the experiences of the Cities for CEDAW campaign. </a:t>
          </a:r>
        </a:p>
      </dgm:t>
    </dgm:pt>
    <dgm:pt modelId="{BE259B95-0197-402E-83E7-5EB687070C4D}" type="parTrans" cxnId="{437380E5-AFEC-4E21-A6CC-D29E032C89FD}">
      <dgm:prSet/>
      <dgm:spPr/>
      <dgm:t>
        <a:bodyPr/>
        <a:lstStyle/>
        <a:p>
          <a:endParaRPr lang="en-US"/>
        </a:p>
      </dgm:t>
    </dgm:pt>
    <dgm:pt modelId="{E02E090D-BD3F-4844-86B8-88404872D0E9}" type="sibTrans" cxnId="{437380E5-AFEC-4E21-A6CC-D29E032C89FD}">
      <dgm:prSet/>
      <dgm:spPr/>
      <dgm:t>
        <a:bodyPr/>
        <a:lstStyle/>
        <a:p>
          <a:endParaRPr lang="en-US"/>
        </a:p>
      </dgm:t>
    </dgm:pt>
    <dgm:pt modelId="{67019764-0E13-5C42-8CF5-920E96BD4203}" type="pres">
      <dgm:prSet presAssocID="{9766F80B-4CCC-4038-BD3A-956F9E96DA3B}" presName="diagram" presStyleCnt="0">
        <dgm:presLayoutVars>
          <dgm:dir/>
          <dgm:resizeHandles val="exact"/>
        </dgm:presLayoutVars>
      </dgm:prSet>
      <dgm:spPr/>
    </dgm:pt>
    <dgm:pt modelId="{5615916A-6630-5345-A65D-168050160F77}" type="pres">
      <dgm:prSet presAssocID="{09A13642-558F-4D7E-8FAC-5C9E0E7E1FE1}" presName="arrow" presStyleLbl="node1" presStyleIdx="0" presStyleCnt="2">
        <dgm:presLayoutVars>
          <dgm:bulletEnabled val="1"/>
        </dgm:presLayoutVars>
      </dgm:prSet>
      <dgm:spPr/>
    </dgm:pt>
    <dgm:pt modelId="{61A0DA39-56F7-474F-AA41-5CDFF62ACFD8}" type="pres">
      <dgm:prSet presAssocID="{191304A3-7F96-453D-AD3F-2FAD171A0B19}" presName="arrow" presStyleLbl="node1" presStyleIdx="1" presStyleCnt="2">
        <dgm:presLayoutVars>
          <dgm:bulletEnabled val="1"/>
        </dgm:presLayoutVars>
      </dgm:prSet>
      <dgm:spPr/>
    </dgm:pt>
  </dgm:ptLst>
  <dgm:cxnLst>
    <dgm:cxn modelId="{3FBF1C03-F203-FB4D-ADBA-54FB42AE0C9C}" type="presOf" srcId="{9766F80B-4CCC-4038-BD3A-956F9E96DA3B}" destId="{67019764-0E13-5C42-8CF5-920E96BD4203}" srcOrd="0" destOrd="0" presId="urn:microsoft.com/office/officeart/2005/8/layout/arrow5"/>
    <dgm:cxn modelId="{F3E17419-E676-5F48-B03A-71BF2387C71C}" type="presOf" srcId="{191304A3-7F96-453D-AD3F-2FAD171A0B19}" destId="{61A0DA39-56F7-474F-AA41-5CDFF62ACFD8}" srcOrd="0" destOrd="0" presId="urn:microsoft.com/office/officeart/2005/8/layout/arrow5"/>
    <dgm:cxn modelId="{D512158C-2806-344C-8B15-66ED344F232E}" type="presOf" srcId="{09A13642-558F-4D7E-8FAC-5C9E0E7E1FE1}" destId="{5615916A-6630-5345-A65D-168050160F77}" srcOrd="0" destOrd="0" presId="urn:microsoft.com/office/officeart/2005/8/layout/arrow5"/>
    <dgm:cxn modelId="{24878CC7-DA8E-4CD7-8FB1-83026C254C59}" srcId="{9766F80B-4CCC-4038-BD3A-956F9E96DA3B}" destId="{09A13642-558F-4D7E-8FAC-5C9E0E7E1FE1}" srcOrd="0" destOrd="0" parTransId="{A336C4D8-8C96-4EB9-8D70-D467526EA50C}" sibTransId="{D128833C-BE09-4C04-875C-7F97C2DDE89A}"/>
    <dgm:cxn modelId="{437380E5-AFEC-4E21-A6CC-D29E032C89FD}" srcId="{9766F80B-4CCC-4038-BD3A-956F9E96DA3B}" destId="{191304A3-7F96-453D-AD3F-2FAD171A0B19}" srcOrd="1" destOrd="0" parTransId="{BE259B95-0197-402E-83E7-5EB687070C4D}" sibTransId="{E02E090D-BD3F-4844-86B8-88404872D0E9}"/>
    <dgm:cxn modelId="{CA621705-6569-5443-94E6-B57B830AF7A0}" type="presParOf" srcId="{67019764-0E13-5C42-8CF5-920E96BD4203}" destId="{5615916A-6630-5345-A65D-168050160F77}" srcOrd="0" destOrd="0" presId="urn:microsoft.com/office/officeart/2005/8/layout/arrow5"/>
    <dgm:cxn modelId="{7CD3ED99-F410-B94E-B7C3-FD22F5BA2369}" type="presParOf" srcId="{67019764-0E13-5C42-8CF5-920E96BD4203}" destId="{61A0DA39-56F7-474F-AA41-5CDFF62ACFD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5916A-6630-5345-A65D-168050160F77}">
      <dsp:nvSpPr>
        <dsp:cNvPr id="0" name=""/>
        <dsp:cNvSpPr/>
      </dsp:nvSpPr>
      <dsp:spPr>
        <a:xfrm rot="16200000">
          <a:off x="523" y="674318"/>
          <a:ext cx="1820555" cy="182055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The Cities for CEDAW campaign can bring its innovation and leadership to the international arena. </a:t>
          </a:r>
        </a:p>
      </dsp:txBody>
      <dsp:txXfrm rot="5400000">
        <a:off x="524" y="1129457"/>
        <a:ext cx="1501958" cy="910277"/>
      </dsp:txXfrm>
    </dsp:sp>
    <dsp:sp modelId="{61A0DA39-56F7-474F-AA41-5CDFF62ACFD8}">
      <dsp:nvSpPr>
        <dsp:cNvPr id="0" name=""/>
        <dsp:cNvSpPr/>
      </dsp:nvSpPr>
      <dsp:spPr>
        <a:xfrm rot="5400000">
          <a:off x="1975761" y="674318"/>
          <a:ext cx="1820555" cy="182055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international feminist and women’s movements can benefit from the experiences of the Cities for CEDAW campaign. </a:t>
          </a:r>
        </a:p>
      </dsp:txBody>
      <dsp:txXfrm rot="-5400000">
        <a:off x="2294359" y="1129457"/>
        <a:ext cx="1501958" cy="910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B5E813-B648-0E45-BEF5-CB30138A3D5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310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07C89-A63F-6FC4-895B-3D3E0CFB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1CBC5-4D44-CC33-7FBB-4932E52D1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BE6D0-F063-8B6B-74DD-325D1C351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56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7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1970" y="889862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7" y="1556628"/>
            <a:ext cx="6509936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092547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39"/>
            <a:ext cx="4706276" cy="39428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688436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6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598834"/>
            <a:ext cx="4701467" cy="39429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622291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44" name="Google Shape;44;p8"/>
          <p:cNvCxnSpPr/>
          <p:nvPr/>
        </p:nvCxnSpPr>
        <p:spPr>
          <a:xfrm>
            <a:off x="7161050" y="303000"/>
            <a:ext cx="2078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5;p8"/>
          <p:cNvCxnSpPr/>
          <p:nvPr/>
        </p:nvCxnSpPr>
        <p:spPr>
          <a:xfrm rot="10800000">
            <a:off x="8768625" y="-28312"/>
            <a:ext cx="0" cy="463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71052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6FAD4-E3A8-1097-1D06-A6DE53DE1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EB0333-760E-3BD4-A67B-2D0843B5E5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9ECBD-0408-AA6D-0F92-BADDE90AB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20DEA-2CB8-754A-A156-033BFC910F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63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4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5" y="602389"/>
            <a:ext cx="4711405" cy="393646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638D0-E903-0B4A-8C4B-08C1DAF2A3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449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2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7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8"/>
            <a:ext cx="4117667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3114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3" cy="178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2754121"/>
            <a:ext cx="4704017" cy="1787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248309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8" y="1116739"/>
            <a:ext cx="4698263" cy="1272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5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263765"/>
            <a:ext cx="4699191" cy="127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11432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531180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2792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19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6" cy="393745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091077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4456652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86585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0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FF2B-96F4-FB41-932A-33F9B8890DFA}" type="datetimeFigureOut">
              <a:rPr lang="en-US" smtClean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5659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5" r:id="rId12"/>
    <p:sldLayoutId id="2147483776" r:id="rId13"/>
  </p:sldLayoutIdLst>
  <p:hf sldNum="0"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0825F-7A98-FC08-AF8D-77DFB35C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13" y="554876"/>
            <a:ext cx="2776935" cy="1212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Connecting Global to Local is a two-way process</a:t>
            </a:r>
          </a:p>
        </p:txBody>
      </p:sp>
      <p:pic>
        <p:nvPicPr>
          <p:cNvPr id="3" name="Google Shape;139;p28">
            <a:extLst>
              <a:ext uri="{FF2B5EF4-FFF2-40B4-BE49-F238E27FC236}">
                <a16:creationId xmlns:a16="http://schemas.microsoft.com/office/drawing/2014/main" id="{44004A20-71EA-593E-C2EF-C6CB3518EDA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03978" y="1051030"/>
            <a:ext cx="4055251" cy="3041438"/>
          </a:xfrm>
          <a:prstGeom prst="rect">
            <a:avLst/>
          </a:prstGeom>
          <a:noFill/>
        </p:spPr>
      </p:pic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AD6E00CE-AE1D-E4A8-F4DA-700D5C06BA4A}"/>
              </a:ext>
            </a:extLst>
          </p:cNvPr>
          <p:cNvGraphicFramePr/>
          <p:nvPr/>
        </p:nvGraphicFramePr>
        <p:xfrm>
          <a:off x="566611" y="1547187"/>
          <a:ext cx="3796841" cy="316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734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A91C-BB2F-5652-3647-4D0D63E8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D676B-21A9-6C6F-F4C5-4D11D6FCCF9B}"/>
              </a:ext>
            </a:extLst>
          </p:cNvPr>
          <p:cNvSpPr txBox="1"/>
          <p:nvPr/>
        </p:nvSpPr>
        <p:spPr>
          <a:xfrm>
            <a:off x="1661892" y="361962"/>
            <a:ext cx="541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make CEDAW a local reality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BFC59-6283-AE11-94F1-55900ED7813F}"/>
              </a:ext>
            </a:extLst>
          </p:cNvPr>
          <p:cNvSpPr txBox="1"/>
          <p:nvPr/>
        </p:nvSpPr>
        <p:spPr>
          <a:xfrm>
            <a:off x="233859" y="4007514"/>
            <a:ext cx="86762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 inside government: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Male mayors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City Councils can be CEDAW champions of change and take the CEDAW Challenge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60093-8676-3023-804D-FF520EE6A679}"/>
              </a:ext>
            </a:extLst>
          </p:cNvPr>
          <p:cNvSpPr txBox="1"/>
          <p:nvPr/>
        </p:nvSpPr>
        <p:spPr>
          <a:xfrm>
            <a:off x="233859" y="1237935"/>
            <a:ext cx="46446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baseline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across all departments</a:t>
            </a:r>
          </a:p>
        </p:txBody>
      </p:sp>
      <p:pic>
        <p:nvPicPr>
          <p:cNvPr id="6" name="Google Shape;382;p47">
            <a:extLst>
              <a:ext uri="{FF2B5EF4-FFF2-40B4-BE49-F238E27FC236}">
                <a16:creationId xmlns:a16="http://schemas.microsoft.com/office/drawing/2014/main" id="{E1560472-EDC5-5AF6-F6B7-C3B04D3196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35" y="97938"/>
            <a:ext cx="1047121" cy="11019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D09B4A-78BA-9D34-F1E1-1DAA9447D3FD}"/>
              </a:ext>
            </a:extLst>
          </p:cNvPr>
          <p:cNvSpPr txBox="1"/>
          <p:nvPr/>
        </p:nvSpPr>
        <p:spPr>
          <a:xfrm>
            <a:off x="167030" y="2330336"/>
            <a:ext cx="4932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Public education/hearings and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coalition building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diverse groups (labor unions, teachers, youth and media)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legislation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A3DB9-96B4-7700-07A9-4A85F864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315" y="1332238"/>
            <a:ext cx="4257749" cy="23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8338C5-C274-556E-7FF7-8FDA8046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2342"/>
          <a:stretch>
            <a:fillRect/>
          </a:stretch>
        </p:blipFill>
        <p:spPr>
          <a:xfrm>
            <a:off x="680418" y="698964"/>
            <a:ext cx="3771900" cy="3661422"/>
          </a:xfrm>
          <a:custGeom>
            <a:avLst/>
            <a:gdLst/>
            <a:ahLst/>
            <a:cxnLst/>
            <a:rect l="l" t="t" r="r" b="b"/>
            <a:pathLst>
              <a:path w="5029200" h="4881897">
                <a:moveTo>
                  <a:pt x="0" y="804673"/>
                </a:moveTo>
                <a:lnTo>
                  <a:pt x="5029200" y="804673"/>
                </a:lnTo>
                <a:lnTo>
                  <a:pt x="5029200" y="4556907"/>
                </a:lnTo>
                <a:lnTo>
                  <a:pt x="2703095" y="4556907"/>
                </a:lnTo>
                <a:lnTo>
                  <a:pt x="2514600" y="4881897"/>
                </a:lnTo>
                <a:lnTo>
                  <a:pt x="2326107" y="4556907"/>
                </a:lnTo>
                <a:lnTo>
                  <a:pt x="0" y="4556907"/>
                </a:lnTo>
                <a:close/>
                <a:moveTo>
                  <a:pt x="0" y="0"/>
                </a:moveTo>
                <a:lnTo>
                  <a:pt x="5029200" y="0"/>
                </a:lnTo>
                <a:lnTo>
                  <a:pt x="5029200" y="716184"/>
                </a:lnTo>
                <a:lnTo>
                  <a:pt x="0" y="716184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2BC015-9D7A-C662-6B45-81F8DC79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739" b="2"/>
          <a:stretch>
            <a:fillRect/>
          </a:stretch>
        </p:blipFill>
        <p:spPr>
          <a:xfrm>
            <a:off x="4695029" y="698964"/>
            <a:ext cx="3771900" cy="3661422"/>
          </a:xfrm>
          <a:custGeom>
            <a:avLst/>
            <a:gdLst/>
            <a:ahLst/>
            <a:cxnLst/>
            <a:rect l="l" t="t" r="r" b="b"/>
            <a:pathLst>
              <a:path w="5029200" h="4881897">
                <a:moveTo>
                  <a:pt x="0" y="804673"/>
                </a:moveTo>
                <a:lnTo>
                  <a:pt x="5029200" y="804673"/>
                </a:lnTo>
                <a:lnTo>
                  <a:pt x="5029200" y="4556907"/>
                </a:lnTo>
                <a:lnTo>
                  <a:pt x="2703095" y="4556907"/>
                </a:lnTo>
                <a:lnTo>
                  <a:pt x="2514600" y="4881897"/>
                </a:lnTo>
                <a:lnTo>
                  <a:pt x="2326107" y="4556907"/>
                </a:lnTo>
                <a:lnTo>
                  <a:pt x="0" y="4556907"/>
                </a:lnTo>
                <a:close/>
                <a:moveTo>
                  <a:pt x="0" y="0"/>
                </a:moveTo>
                <a:lnTo>
                  <a:pt x="5029200" y="0"/>
                </a:lnTo>
                <a:lnTo>
                  <a:pt x="5029200" y="716184"/>
                </a:lnTo>
                <a:lnTo>
                  <a:pt x="0" y="71618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B40D7-7C8F-2630-C30D-560D35CB50E7}"/>
              </a:ext>
            </a:extLst>
          </p:cNvPr>
          <p:cNvSpPr txBox="1"/>
          <p:nvPr/>
        </p:nvSpPr>
        <p:spPr>
          <a:xfrm>
            <a:off x="2383017" y="186015"/>
            <a:ext cx="462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Cardiff, Wales, first CEDAW city in Europe</a:t>
            </a:r>
          </a:p>
        </p:txBody>
      </p:sp>
    </p:spTree>
    <p:extLst>
      <p:ext uri="{BB962C8B-B14F-4D97-AF65-F5344CB8AC3E}">
        <p14:creationId xmlns:p14="http://schemas.microsoft.com/office/powerpoint/2010/main" val="2047035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ABC1BE-B391-6008-2845-F94ED37B07C9}"/>
              </a:ext>
            </a:extLst>
          </p:cNvPr>
          <p:cNvSpPr txBox="1"/>
          <p:nvPr/>
        </p:nvSpPr>
        <p:spPr>
          <a:xfrm>
            <a:off x="3028590" y="264984"/>
            <a:ext cx="477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to Change Political Culture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A9306-060A-89A3-6403-175403BB35E4}"/>
              </a:ext>
            </a:extLst>
          </p:cNvPr>
          <p:cNvSpPr txBox="1"/>
          <p:nvPr/>
        </p:nvSpPr>
        <p:spPr>
          <a:xfrm>
            <a:off x="3028590" y="1363948"/>
            <a:ext cx="59090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Counties and States can use levers to change social norms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political culture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other places</a:t>
            </a:r>
          </a:p>
        </p:txBody>
      </p:sp>
      <p:pic>
        <p:nvPicPr>
          <p:cNvPr id="6" name="Google Shape;382;p47">
            <a:extLst>
              <a:ext uri="{FF2B5EF4-FFF2-40B4-BE49-F238E27FC236}">
                <a16:creationId xmlns:a16="http://schemas.microsoft.com/office/drawing/2014/main" id="{8AB1A08C-C3D9-0969-9593-D8EFB07B931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35" y="97938"/>
            <a:ext cx="1047121" cy="11019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F7828F-F61F-FB63-D95A-1C9BDE9BAC50}"/>
              </a:ext>
            </a:extLst>
          </p:cNvPr>
          <p:cNvSpPr txBox="1"/>
          <p:nvPr/>
        </p:nvSpPr>
        <p:spPr>
          <a:xfrm>
            <a:off x="3044860" y="2539856"/>
            <a:ext cx="5136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with other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CEDAW cities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sister 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D0EA6-A65E-F7EE-D2CA-998578779DC0}"/>
              </a:ext>
            </a:extLst>
          </p:cNvPr>
          <p:cNvSpPr txBox="1"/>
          <p:nvPr/>
        </p:nvSpPr>
        <p:spPr>
          <a:xfrm>
            <a:off x="3028590" y="3474568"/>
            <a:ext cx="56626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Participate in UN processes: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local VNR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 Amman) for HLPF, Join UN Habitat World Urban Forums</a:t>
            </a:r>
          </a:p>
        </p:txBody>
      </p:sp>
      <p:pic>
        <p:nvPicPr>
          <p:cNvPr id="11" name="Picture 10" descr="Two women holding up papers&#10;&#10;AI-generated content may be incorrect.">
            <a:extLst>
              <a:ext uri="{FF2B5EF4-FFF2-40B4-BE49-F238E27FC236}">
                <a16:creationId xmlns:a16="http://schemas.microsoft.com/office/drawing/2014/main" id="{177844E0-1A70-CFE6-9A74-A395488F7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35" y="1363948"/>
            <a:ext cx="2393302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6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een and white cover&#10;&#10;AI-generated content may be incorrect.">
            <a:extLst>
              <a:ext uri="{FF2B5EF4-FFF2-40B4-BE49-F238E27FC236}">
                <a16:creationId xmlns:a16="http://schemas.microsoft.com/office/drawing/2014/main" id="{32C5E6DC-9207-E960-F3BD-1816AB49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54497" y="644813"/>
            <a:ext cx="5158510" cy="38688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A03A13-FBE2-A740-C591-C4C54C656D1F}"/>
              </a:ext>
            </a:extLst>
          </p:cNvPr>
          <p:cNvSpPr txBox="1">
            <a:spLocks/>
          </p:cNvSpPr>
          <p:nvPr/>
        </p:nvSpPr>
        <p:spPr>
          <a:xfrm>
            <a:off x="3179629" y="101599"/>
            <a:ext cx="4043127" cy="167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 Medium"/>
              <a:buNone/>
              <a:defRPr sz="10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fair Display"/>
              <a:buNone/>
              <a:defRPr sz="48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3000" dirty="0">
                <a:solidFill>
                  <a:schemeClr val="bg1">
                    <a:lumMod val="10000"/>
                  </a:schemeClr>
                </a:solidFill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CA260-7AEC-4772-51C4-6286903F31B0}"/>
              </a:ext>
            </a:extLst>
          </p:cNvPr>
          <p:cNvSpPr txBox="1"/>
          <p:nvPr/>
        </p:nvSpPr>
        <p:spPr>
          <a:xfrm>
            <a:off x="4250268" y="1781313"/>
            <a:ext cx="440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www.citiesforcedaw.org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6AF8D-EAB9-C6F8-1451-409BA59755D7}"/>
              </a:ext>
            </a:extLst>
          </p:cNvPr>
          <p:cNvSpPr txBox="1"/>
          <p:nvPr/>
        </p:nvSpPr>
        <p:spPr>
          <a:xfrm>
            <a:off x="4250268" y="2371695"/>
            <a:ext cx="4057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https://cedawrising.org</a:t>
            </a:r>
          </a:p>
          <a:p>
            <a:endParaRPr lang="en-US" sz="2000" dirty="0"/>
          </a:p>
          <a:p>
            <a:r>
              <a:rPr lang="en-US" sz="2000" dirty="0"/>
              <a:t>Contact the Cities for CEDAW History and Futures Project: </a:t>
            </a:r>
            <a:r>
              <a:rPr lang="en-US" sz="2000" b="1" dirty="0">
                <a:solidFill>
                  <a:srgbClr val="FF0000"/>
                </a:solidFill>
              </a:rPr>
              <a:t>cities4cedaw@gmail.com</a:t>
            </a:r>
          </a:p>
        </p:txBody>
      </p:sp>
      <p:pic>
        <p:nvPicPr>
          <p:cNvPr id="7" name="Picture 6" descr="A logo with people in the center&#10;&#10;AI-generated content may be incorrect.">
            <a:extLst>
              <a:ext uri="{FF2B5EF4-FFF2-40B4-BE49-F238E27FC236}">
                <a16:creationId xmlns:a16="http://schemas.microsoft.com/office/drawing/2014/main" id="{73288862-638A-E738-0770-0571E5B4F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692" y="-1"/>
            <a:ext cx="1751308" cy="10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2630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4E1DE1C0A1944E876F3136DE640CCE" ma:contentTypeVersion="19" ma:contentTypeDescription="Crée un document." ma:contentTypeScope="" ma:versionID="5d30c2216aa47a7b5ee8cc38404b13ad">
  <xsd:schema xmlns:xsd="http://www.w3.org/2001/XMLSchema" xmlns:xs="http://www.w3.org/2001/XMLSchema" xmlns:p="http://schemas.microsoft.com/office/2006/metadata/properties" xmlns:ns2="3248a573-2223-47b2-bd2f-9564c9505fbe" xmlns:ns3="00c5cc0d-9bcb-4213-bd88-db018d7bacac" targetNamespace="http://schemas.microsoft.com/office/2006/metadata/properties" ma:root="true" ma:fieldsID="0f27aca03acd6e9718219970ae62c0a5" ns2:_="" ns3:_="">
    <xsd:import namespace="3248a573-2223-47b2-bd2f-9564c9505fbe"/>
    <xsd:import namespace="00c5cc0d-9bcb-4213-bd88-db018d7bac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8a573-2223-47b2-bd2f-9564c9505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43d1d3c-0f60-42f5-a3d2-0d9bea000a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5cc0d-9bcb-4213-bd88-db018d7baca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0973bc-8cf2-45a8-91ee-a2fd59b23fa0}" ma:internalName="TaxCatchAll" ma:showField="CatchAllData" ma:web="00c5cc0d-9bcb-4213-bd88-db018d7bac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5cc0d-9bcb-4213-bd88-db018d7bacac" xsi:nil="true"/>
    <lcf76f155ced4ddcb4097134ff3c332f xmlns="3248a573-2223-47b2-bd2f-9564c9505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FB9B13-AF96-4DCF-996B-02CB66301643}"/>
</file>

<file path=customXml/itemProps2.xml><?xml version="1.0" encoding="utf-8"?>
<ds:datastoreItem xmlns:ds="http://schemas.openxmlformats.org/officeDocument/2006/customXml" ds:itemID="{5F97E674-CE36-41DC-9674-BAB94742925F}"/>
</file>

<file path=customXml/itemProps3.xml><?xml version="1.0" encoding="utf-8"?>
<ds:datastoreItem xmlns:ds="http://schemas.openxmlformats.org/officeDocument/2006/customXml" ds:itemID="{9A11F21E-702E-4E41-A617-B5E4088DAB15}"/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2562</TotalTime>
  <Words>186</Words>
  <Application>Microsoft Macintosh PowerPoint</Application>
  <PresentationFormat>On-screen Show (16:9)</PresentationFormat>
  <Paragraphs>19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Rockwell</vt:lpstr>
      <vt:lpstr>Wingdings</vt:lpstr>
      <vt:lpstr>Calibri Light</vt:lpstr>
      <vt:lpstr>Calibri</vt:lpstr>
      <vt:lpstr>Atlas</vt:lpstr>
      <vt:lpstr>Connecting Global to Local is a two-way process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History and Futures Project</dc:title>
  <cp:lastModifiedBy>Soon-Young Yoon</cp:lastModifiedBy>
  <cp:revision>114</cp:revision>
  <cp:lastPrinted>2026-03-17T15:23:57Z</cp:lastPrinted>
  <dcterms:modified xsi:type="dcterms:W3CDTF">2026-03-25T17:12:47Z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94900.0000000000</vt:lpwstr>
  </property>
  <property fmtid="{D5CDD505-2E9C-101B-9397-08002B2CF9AE}" pid="3" name="ContentTypeId">
    <vt:lpwstr>0x010100B04E1DE1C0A1944E876F3136DE640CCE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