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1"/>
  </p:sldMasterIdLst>
  <p:notesMasterIdLst>
    <p:notesMasterId r:id="rId10"/>
  </p:notesMasterIdLst>
  <p:sldIdLst>
    <p:sldId id="256" r:id="rId2"/>
    <p:sldId id="257" r:id="rId3"/>
    <p:sldId id="262" r:id="rId4"/>
    <p:sldId id="263" r:id="rId5"/>
    <p:sldId id="260" r:id="rId6"/>
    <p:sldId id="258" r:id="rId7"/>
    <p:sldId id="259" r:id="rId8"/>
    <p:sldId id="261" r:id="rId9"/>
  </p:sldIdLst>
  <p:sldSz cx="9144000" cy="5143500" type="screen16x9"/>
  <p:notesSz cx="51435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84" d="100"/>
          <a:sy n="84" d="100"/>
        </p:scale>
        <p:origin x="78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ther Eghobamien-Mshelia" userId="2cbae2d7a58deb4c" providerId="LiveId" clId="{DC6A74C6-7EF7-4886-A756-2103AE3ABC52}"/>
    <pc:docChg chg="modSld">
      <pc:chgData name="Esther Eghobamien-Mshelia" userId="2cbae2d7a58deb4c" providerId="LiveId" clId="{DC6A74C6-7EF7-4886-A756-2103AE3ABC52}" dt="2026-03-31T13:30:00.711" v="31" actId="20577"/>
      <pc:docMkLst>
        <pc:docMk/>
      </pc:docMkLst>
      <pc:sldChg chg="modSp mod">
        <pc:chgData name="Esther Eghobamien-Mshelia" userId="2cbae2d7a58deb4c" providerId="LiveId" clId="{DC6A74C6-7EF7-4886-A756-2103AE3ABC52}" dt="2026-03-31T13:30:00.711" v="31" actId="20577"/>
        <pc:sldMkLst>
          <pc:docMk/>
          <pc:sldMk cId="0" sldId="257"/>
        </pc:sldMkLst>
        <pc:spChg chg="mod">
          <ac:chgData name="Esther Eghobamien-Mshelia" userId="2cbae2d7a58deb4c" providerId="LiveId" clId="{DC6A74C6-7EF7-4886-A756-2103AE3ABC52}" dt="2026-03-31T13:30:00.711" v="31" actId="20577"/>
          <ac:spMkLst>
            <pc:docMk/>
            <pc:sldMk cId="0" sldId="257"/>
            <ac:spMk id="1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4763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6350"/>
            <a:ext cx="9144000" cy="5149850"/>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736428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037117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6046451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679355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7936375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406727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92080283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9151851"/>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481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354558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742624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3/31/2026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421367814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267869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955375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959605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3/31/2026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53825556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854658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6350"/>
            <a:ext cx="9144000" cy="5149850"/>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NG"/>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NG"/>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NG"/>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NG"/>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NG"/>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NG"/>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NG"/>
            </a:p>
          </p:txBody>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NG"/>
            </a:p>
          </p:txBody>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lumMod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570693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Lst>
  <p:hf sldNum="0" hdr="0" ftr="0" dt="0"/>
  <p:txStyles>
    <p:titleStyle>
      <a:lvl1pPr algn="l" defTabSz="342900" rtl="0" eaLnBrk="1" latinLnBrk="0" hangingPunct="1">
        <a:spcBef>
          <a:spcPct val="0"/>
        </a:spcBef>
        <a:buNone/>
        <a:defRPr sz="27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lumMod val="75000"/>
          </a:schemeClr>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lumMod val="75000"/>
          </a:schemeClr>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lumMod val="75000"/>
          </a:schemeClr>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lumMod val="75000"/>
          </a:schemeClr>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lumMod val="75000"/>
          </a:schemeClr>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lumMod val="75000"/>
          </a:schemeClr>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lumMod val="75000"/>
          </a:schemeClr>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lumMod val="75000"/>
          </a:schemeClr>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B0F0"/>
        </a:solidFill>
        <a:effectLst/>
      </p:bgPr>
    </p:bg>
    <p:spTree>
      <p:nvGrpSpPr>
        <p:cNvPr id="1" name=""/>
        <p:cNvGrpSpPr/>
        <p:nvPr/>
      </p:nvGrpSpPr>
      <p:grpSpPr>
        <a:xfrm>
          <a:off x="0" y="0"/>
          <a:ext cx="0" cy="0"/>
          <a:chOff x="0" y="0"/>
          <a:chExt cx="0" cy="0"/>
        </a:xfrm>
      </p:grpSpPr>
      <p:sp>
        <p:nvSpPr>
          <p:cNvPr id="2" name="Shape 0"/>
          <p:cNvSpPr/>
          <p:nvPr/>
        </p:nvSpPr>
        <p:spPr>
          <a:xfrm>
            <a:off x="5943600" y="-731520"/>
            <a:ext cx="4114800" cy="4114800"/>
          </a:xfrm>
          <a:prstGeom prst="ellipse">
            <a:avLst/>
          </a:prstGeom>
          <a:noFill/>
          <a:ln w="12700">
            <a:solidFill>
              <a:srgbClr val="8B0000"/>
            </a:solidFill>
            <a:prstDash val="solid"/>
          </a:ln>
        </p:spPr>
        <p:txBody>
          <a:bodyPr/>
          <a:lstStyle/>
          <a:p>
            <a:endParaRPr lang="en-NG"/>
          </a:p>
        </p:txBody>
      </p:sp>
      <p:sp>
        <p:nvSpPr>
          <p:cNvPr id="3" name="Shape 1"/>
          <p:cNvSpPr/>
          <p:nvPr/>
        </p:nvSpPr>
        <p:spPr>
          <a:xfrm>
            <a:off x="-731520" y="2743200"/>
            <a:ext cx="2560320" cy="2560320"/>
          </a:xfrm>
          <a:prstGeom prst="ellipse">
            <a:avLst/>
          </a:prstGeom>
          <a:solidFill>
            <a:srgbClr val="C0102C">
              <a:alpha val="50000"/>
            </a:srgbClr>
          </a:solidFill>
          <a:ln w="12700">
            <a:solidFill>
              <a:srgbClr val="C0102C"/>
            </a:solidFill>
            <a:prstDash val="solid"/>
          </a:ln>
        </p:spPr>
        <p:txBody>
          <a:bodyPr/>
          <a:lstStyle/>
          <a:p>
            <a:endParaRPr lang="en-NG"/>
          </a:p>
        </p:txBody>
      </p:sp>
      <p:sp>
        <p:nvSpPr>
          <p:cNvPr id="4" name="Shape 2"/>
          <p:cNvSpPr/>
          <p:nvPr/>
        </p:nvSpPr>
        <p:spPr>
          <a:xfrm>
            <a:off x="0" y="4407408"/>
            <a:ext cx="9144000" cy="736092"/>
          </a:xfrm>
          <a:prstGeom prst="rect">
            <a:avLst/>
          </a:prstGeom>
          <a:noFill/>
          <a:ln w="12700">
            <a:solidFill>
              <a:srgbClr val="8B0000"/>
            </a:solidFill>
            <a:prstDash val="solid"/>
          </a:ln>
        </p:spPr>
        <p:txBody>
          <a:bodyPr/>
          <a:lstStyle/>
          <a:p>
            <a:endParaRPr lang="en-NG"/>
          </a:p>
        </p:txBody>
      </p:sp>
      <p:sp>
        <p:nvSpPr>
          <p:cNvPr id="5" name="Shape 3"/>
          <p:cNvSpPr/>
          <p:nvPr/>
        </p:nvSpPr>
        <p:spPr>
          <a:xfrm>
            <a:off x="502920" y="457200"/>
            <a:ext cx="2377440" cy="329184"/>
          </a:xfrm>
          <a:prstGeom prst="rect">
            <a:avLst/>
          </a:prstGeom>
          <a:solidFill>
            <a:srgbClr val="C0102C"/>
          </a:solidFill>
          <a:ln w="12700">
            <a:solidFill>
              <a:srgbClr val="C0102C"/>
            </a:solidFill>
            <a:prstDash val="solid"/>
          </a:ln>
        </p:spPr>
        <p:txBody>
          <a:bodyPr/>
          <a:lstStyle/>
          <a:p>
            <a:endParaRPr lang="en-NG"/>
          </a:p>
        </p:txBody>
      </p:sp>
      <p:sp>
        <p:nvSpPr>
          <p:cNvPr id="6" name="Text 4"/>
          <p:cNvSpPr/>
          <p:nvPr/>
        </p:nvSpPr>
        <p:spPr>
          <a:xfrm>
            <a:off x="502920" y="457200"/>
            <a:ext cx="2377440" cy="329184"/>
          </a:xfrm>
          <a:prstGeom prst="rect">
            <a:avLst/>
          </a:prstGeom>
          <a:noFill/>
          <a:ln/>
        </p:spPr>
        <p:txBody>
          <a:bodyPr wrap="square" lIns="0" tIns="0" rIns="0" bIns="0" rtlCol="0" anchor="ctr"/>
          <a:lstStyle/>
          <a:p>
            <a:pPr marL="0" indent="0" algn="ctr">
              <a:buNone/>
            </a:pPr>
            <a:r>
              <a:rPr lang="en-US" sz="850" b="1" dirty="0">
                <a:solidFill>
                  <a:srgbClr val="FFFFFF"/>
                </a:solidFill>
              </a:rPr>
              <a:t>CITIES FOR CEDAW</a:t>
            </a:r>
            <a:endParaRPr lang="en-US" sz="850" dirty="0"/>
          </a:p>
        </p:txBody>
      </p:sp>
      <p:sp>
        <p:nvSpPr>
          <p:cNvPr id="7" name="Text 5"/>
          <p:cNvSpPr/>
          <p:nvPr/>
        </p:nvSpPr>
        <p:spPr>
          <a:xfrm>
            <a:off x="457200" y="914400"/>
            <a:ext cx="6858000" cy="2194560"/>
          </a:xfrm>
          <a:prstGeom prst="rect">
            <a:avLst/>
          </a:prstGeom>
          <a:noFill/>
          <a:ln/>
        </p:spPr>
        <p:txBody>
          <a:bodyPr wrap="square" rtlCol="0" anchor="ctr"/>
          <a:lstStyle/>
          <a:p>
            <a:pPr marL="0" indent="0" algn="l">
              <a:buNone/>
            </a:pPr>
            <a:r>
              <a:rPr lang="en-US" sz="4600" b="1" dirty="0">
                <a:solidFill>
                  <a:srgbClr val="FFFFFF"/>
                </a:solidFill>
                <a:latin typeface="Georgia" pitchFamily="34" charset="0"/>
              </a:rPr>
              <a:t>ADVANCING CEDAW AS A CATALYST FOR GROWTH</a:t>
            </a:r>
            <a:endParaRPr lang="en-US" sz="4600" dirty="0"/>
          </a:p>
        </p:txBody>
      </p:sp>
      <p:sp>
        <p:nvSpPr>
          <p:cNvPr id="8" name="Text 6"/>
          <p:cNvSpPr/>
          <p:nvPr/>
        </p:nvSpPr>
        <p:spPr>
          <a:xfrm>
            <a:off x="457200" y="3200400"/>
            <a:ext cx="6858000" cy="457200"/>
          </a:xfrm>
          <a:prstGeom prst="rect">
            <a:avLst/>
          </a:prstGeom>
          <a:noFill/>
          <a:ln/>
        </p:spPr>
        <p:txBody>
          <a:bodyPr wrap="square" rtlCol="0" anchor="ctr"/>
          <a:lstStyle/>
          <a:p>
            <a:pPr marL="0" indent="0" algn="l">
              <a:buNone/>
            </a:pPr>
            <a:r>
              <a:rPr lang="en-US" sz="1400" i="1" dirty="0">
                <a:solidFill>
                  <a:srgbClr val="E8E4DF"/>
                </a:solidFill>
              </a:rPr>
              <a:t>AT THE CITY AND LOCAL GOVERNMENT LEVEL</a:t>
            </a:r>
            <a:endParaRPr lang="en-US" sz="1400" dirty="0"/>
          </a:p>
        </p:txBody>
      </p:sp>
      <p:sp>
        <p:nvSpPr>
          <p:cNvPr id="9" name="Text 7"/>
          <p:cNvSpPr/>
          <p:nvPr/>
        </p:nvSpPr>
        <p:spPr>
          <a:xfrm>
            <a:off x="457200" y="4443984"/>
            <a:ext cx="7772400" cy="411480"/>
          </a:xfrm>
          <a:prstGeom prst="rect">
            <a:avLst/>
          </a:prstGeom>
          <a:noFill/>
          <a:ln/>
        </p:spPr>
        <p:txBody>
          <a:bodyPr wrap="square" lIns="0" tIns="0" rIns="0" bIns="0" rtlCol="0" anchor="ctr"/>
          <a:lstStyle/>
          <a:p>
            <a:pPr marL="0" indent="0" algn="l">
              <a:buNone/>
            </a:pPr>
            <a:r>
              <a:rPr lang="en-US" sz="1100" b="1" dirty="0">
                <a:solidFill>
                  <a:srgbClr val="FFFFFF"/>
                </a:solidFill>
              </a:rPr>
              <a:t>Esther Eghobamien-Mshelia  </a:t>
            </a:r>
            <a:r>
              <a:rPr lang="en-US" sz="1100" b="1">
                <a:solidFill>
                  <a:srgbClr val="FFFFFF"/>
                </a:solidFill>
              </a:rPr>
              <a:t>|  FP GBHR, </a:t>
            </a:r>
            <a:r>
              <a:rPr lang="en-US" sz="1100" b="1" dirty="0">
                <a:solidFill>
                  <a:srgbClr val="FFFFFF"/>
                </a:solidFill>
              </a:rPr>
              <a:t>CEDAW Committee</a:t>
            </a:r>
            <a:endParaRPr lang="en-US" sz="1100" dirty="0"/>
          </a:p>
        </p:txBody>
      </p:sp>
      <p:sp>
        <p:nvSpPr>
          <p:cNvPr id="10" name="Text 8"/>
          <p:cNvSpPr/>
          <p:nvPr/>
        </p:nvSpPr>
        <p:spPr>
          <a:xfrm>
            <a:off x="457200" y="4773168"/>
            <a:ext cx="7772400" cy="274320"/>
          </a:xfrm>
          <a:prstGeom prst="rect">
            <a:avLst/>
          </a:prstGeom>
          <a:noFill/>
          <a:ln/>
        </p:spPr>
        <p:txBody>
          <a:bodyPr wrap="square" lIns="0" tIns="0" rIns="0" bIns="0" rtlCol="0" anchor="ctr"/>
          <a:lstStyle/>
          <a:p>
            <a:pPr marL="0" indent="0" algn="l">
              <a:buNone/>
            </a:pPr>
            <a:r>
              <a:rPr lang="en-US" sz="1000" dirty="0">
                <a:solidFill>
                  <a:srgbClr val="E8E4DF"/>
                </a:solidFill>
              </a:rPr>
              <a:t>31 March 2026  ·  15:00–16:00 CEST  ·  Online</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9F6F1"/>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0B0F0"/>
          </a:solidFill>
          <a:ln w="12700">
            <a:solidFill>
              <a:srgbClr val="1E1E2E"/>
            </a:solidFill>
            <a:prstDash val="solid"/>
          </a:ln>
        </p:spPr>
        <p:txBody>
          <a:bodyPr/>
          <a:lstStyle/>
          <a:p>
            <a:endParaRPr lang="en-NG"/>
          </a:p>
        </p:txBody>
      </p:sp>
      <p:sp>
        <p:nvSpPr>
          <p:cNvPr id="3" name="Text 1"/>
          <p:cNvSpPr/>
          <p:nvPr/>
        </p:nvSpPr>
        <p:spPr>
          <a:xfrm>
            <a:off x="320040" y="0"/>
            <a:ext cx="8503920" cy="566928"/>
          </a:xfrm>
          <a:prstGeom prst="rect">
            <a:avLst/>
          </a:prstGeom>
          <a:noFill/>
          <a:ln/>
        </p:spPr>
        <p:txBody>
          <a:bodyPr wrap="square" lIns="0" tIns="0" rIns="0" bIns="0" rtlCol="0" anchor="b"/>
          <a:lstStyle/>
          <a:p>
            <a:pPr marL="0" indent="0" algn="l">
              <a:buNone/>
            </a:pPr>
            <a:r>
              <a:rPr lang="en-US" sz="2800" b="1" dirty="0">
                <a:solidFill>
                  <a:srgbClr val="FFFFFF"/>
                </a:solidFill>
                <a:latin typeface="Georgia" pitchFamily="34" charset="0"/>
                <a:ea typeface="Georgia" pitchFamily="34" charset="-122"/>
                <a:cs typeface="Georgia" pitchFamily="34" charset="-120"/>
              </a:rPr>
              <a:t>WHAT IS CEDAW?</a:t>
            </a:r>
            <a:endParaRPr lang="en-US" sz="2800" dirty="0"/>
          </a:p>
        </p:txBody>
      </p:sp>
      <p:sp>
        <p:nvSpPr>
          <p:cNvPr id="4" name="Text 2"/>
          <p:cNvSpPr/>
          <p:nvPr/>
        </p:nvSpPr>
        <p:spPr>
          <a:xfrm>
            <a:off x="320040" y="566928"/>
            <a:ext cx="8503920" cy="347472"/>
          </a:xfrm>
          <a:prstGeom prst="rect">
            <a:avLst/>
          </a:prstGeom>
          <a:noFill/>
          <a:ln/>
        </p:spPr>
        <p:txBody>
          <a:bodyPr wrap="square" lIns="0" tIns="0" rIns="0" bIns="0" rtlCol="0" anchor="t"/>
          <a:lstStyle/>
          <a:p>
            <a:pPr marL="0" indent="0" algn="l">
              <a:buNone/>
            </a:pPr>
            <a:r>
              <a:rPr lang="en-US" sz="1100" i="1" dirty="0">
                <a:solidFill>
                  <a:srgbClr val="E8E4DF"/>
                </a:solidFill>
              </a:rPr>
              <a:t>The World's Most Comprehensive Human Rights Treaty for Women</a:t>
            </a:r>
            <a:endParaRPr lang="en-US" sz="1100" dirty="0"/>
          </a:p>
        </p:txBody>
      </p:sp>
      <p:sp>
        <p:nvSpPr>
          <p:cNvPr id="5" name="Shape 3"/>
          <p:cNvSpPr/>
          <p:nvPr/>
        </p:nvSpPr>
        <p:spPr>
          <a:xfrm>
            <a:off x="320040" y="1078992"/>
            <a:ext cx="2606040" cy="1371600"/>
          </a:xfrm>
          <a:prstGeom prst="rect">
            <a:avLst/>
          </a:prstGeom>
          <a:solidFill>
            <a:srgbClr val="00B0F0"/>
          </a:solidFill>
          <a:ln w="12700">
            <a:solidFill>
              <a:srgbClr val="8B0000"/>
            </a:solidFill>
            <a:prstDash val="solid"/>
          </a:ln>
          <a:effectLst>
            <a:outerShdw blurRad="101600" dist="38100" dir="8100000" algn="bl" rotWithShape="0">
              <a:srgbClr val="000000">
                <a:alpha val="18000"/>
              </a:srgbClr>
            </a:outerShdw>
          </a:effectLst>
        </p:spPr>
        <p:txBody>
          <a:bodyPr/>
          <a:lstStyle/>
          <a:p>
            <a:endParaRPr lang="en-NG"/>
          </a:p>
        </p:txBody>
      </p:sp>
      <p:sp>
        <p:nvSpPr>
          <p:cNvPr id="6" name="Text 4"/>
          <p:cNvSpPr/>
          <p:nvPr/>
        </p:nvSpPr>
        <p:spPr>
          <a:xfrm>
            <a:off x="320040" y="1106424"/>
            <a:ext cx="2606040" cy="749808"/>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189</a:t>
            </a:r>
            <a:endParaRPr lang="en-US" sz="3800" dirty="0"/>
          </a:p>
        </p:txBody>
      </p:sp>
      <p:sp>
        <p:nvSpPr>
          <p:cNvPr id="7" name="Text 5"/>
          <p:cNvSpPr/>
          <p:nvPr/>
        </p:nvSpPr>
        <p:spPr>
          <a:xfrm>
            <a:off x="320040" y="1847088"/>
            <a:ext cx="2606040" cy="310896"/>
          </a:xfrm>
          <a:prstGeom prst="rect">
            <a:avLst/>
          </a:prstGeom>
          <a:noFill/>
          <a:ln/>
        </p:spPr>
        <p:txBody>
          <a:bodyPr wrap="square" lIns="0" tIns="0" rIns="0" bIns="0" rtlCol="0" anchor="ctr"/>
          <a:lstStyle/>
          <a:p>
            <a:pPr marL="0" indent="0" algn="ctr">
              <a:buNone/>
            </a:pPr>
            <a:r>
              <a:rPr lang="en-US" sz="1100" b="1" dirty="0">
                <a:solidFill>
                  <a:srgbClr val="FFFFFF"/>
                </a:solidFill>
              </a:rPr>
              <a:t>States Parties</a:t>
            </a:r>
            <a:endParaRPr lang="en-US" sz="1100" dirty="0"/>
          </a:p>
        </p:txBody>
      </p:sp>
      <p:sp>
        <p:nvSpPr>
          <p:cNvPr id="8" name="Text 6"/>
          <p:cNvSpPr/>
          <p:nvPr/>
        </p:nvSpPr>
        <p:spPr>
          <a:xfrm>
            <a:off x="320040" y="2139696"/>
            <a:ext cx="2606040" cy="274320"/>
          </a:xfrm>
          <a:prstGeom prst="rect">
            <a:avLst/>
          </a:prstGeom>
          <a:noFill/>
          <a:ln/>
        </p:spPr>
        <p:txBody>
          <a:bodyPr wrap="square" lIns="0" tIns="0" rIns="0" bIns="0" rtlCol="0" anchor="ctr"/>
          <a:lstStyle/>
          <a:p>
            <a:pPr marL="0" indent="0" algn="ctr">
              <a:buNone/>
            </a:pPr>
            <a:r>
              <a:rPr lang="en-US" sz="900" i="1" dirty="0">
                <a:solidFill>
                  <a:srgbClr val="E8E4DF"/>
                </a:solidFill>
              </a:rPr>
              <a:t>Countries bound by treaty</a:t>
            </a:r>
            <a:endParaRPr lang="en-US" sz="900" dirty="0"/>
          </a:p>
        </p:txBody>
      </p:sp>
      <p:sp>
        <p:nvSpPr>
          <p:cNvPr id="9" name="Shape 7"/>
          <p:cNvSpPr/>
          <p:nvPr/>
        </p:nvSpPr>
        <p:spPr>
          <a:xfrm>
            <a:off x="3246120" y="1078992"/>
            <a:ext cx="2606040" cy="1371600"/>
          </a:xfrm>
          <a:prstGeom prst="rect">
            <a:avLst/>
          </a:prstGeom>
          <a:solidFill>
            <a:srgbClr val="00B0F0"/>
          </a:solidFill>
          <a:ln w="12700">
            <a:solidFill>
              <a:srgbClr val="8B0000"/>
            </a:solidFill>
            <a:prstDash val="solid"/>
          </a:ln>
          <a:effectLst>
            <a:outerShdw blurRad="101600" dist="38100" dir="8100000" algn="bl" rotWithShape="0">
              <a:srgbClr val="000000">
                <a:alpha val="18000"/>
              </a:srgbClr>
            </a:outerShdw>
          </a:effectLst>
        </p:spPr>
        <p:txBody>
          <a:bodyPr/>
          <a:lstStyle/>
          <a:p>
            <a:endParaRPr lang="en-NG"/>
          </a:p>
        </p:txBody>
      </p:sp>
      <p:sp>
        <p:nvSpPr>
          <p:cNvPr id="10" name="Text 8"/>
          <p:cNvSpPr/>
          <p:nvPr/>
        </p:nvSpPr>
        <p:spPr>
          <a:xfrm>
            <a:off x="3246120" y="1106424"/>
            <a:ext cx="2606040" cy="749808"/>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1979</a:t>
            </a:r>
            <a:endParaRPr lang="en-US" sz="3800" dirty="0"/>
          </a:p>
        </p:txBody>
      </p:sp>
      <p:sp>
        <p:nvSpPr>
          <p:cNvPr id="11" name="Text 9"/>
          <p:cNvSpPr/>
          <p:nvPr/>
        </p:nvSpPr>
        <p:spPr>
          <a:xfrm>
            <a:off x="3246120" y="1847088"/>
            <a:ext cx="2606040" cy="310896"/>
          </a:xfrm>
          <a:prstGeom prst="rect">
            <a:avLst/>
          </a:prstGeom>
          <a:noFill/>
          <a:ln/>
        </p:spPr>
        <p:txBody>
          <a:bodyPr wrap="square" lIns="0" tIns="0" rIns="0" bIns="0" rtlCol="0" anchor="ctr"/>
          <a:lstStyle/>
          <a:p>
            <a:pPr marL="0" indent="0" algn="ctr">
              <a:buNone/>
            </a:pPr>
            <a:r>
              <a:rPr lang="en-US" sz="1100" b="1" dirty="0">
                <a:solidFill>
                  <a:srgbClr val="FFFFFF"/>
                </a:solidFill>
              </a:rPr>
              <a:t>Adopted</a:t>
            </a:r>
            <a:endParaRPr lang="en-US" sz="1100" dirty="0"/>
          </a:p>
        </p:txBody>
      </p:sp>
      <p:sp>
        <p:nvSpPr>
          <p:cNvPr id="12" name="Text 10"/>
          <p:cNvSpPr/>
          <p:nvPr/>
        </p:nvSpPr>
        <p:spPr>
          <a:xfrm>
            <a:off x="3246120" y="2139696"/>
            <a:ext cx="2606040" cy="274320"/>
          </a:xfrm>
          <a:prstGeom prst="rect">
            <a:avLst/>
          </a:prstGeom>
          <a:noFill/>
          <a:ln/>
        </p:spPr>
        <p:txBody>
          <a:bodyPr wrap="square" lIns="0" tIns="0" rIns="0" bIns="0" rtlCol="0" anchor="ctr"/>
          <a:lstStyle/>
          <a:p>
            <a:pPr marL="0" indent="0" algn="ctr">
              <a:buNone/>
            </a:pPr>
            <a:r>
              <a:rPr lang="en-US" sz="900" i="1" dirty="0">
                <a:solidFill>
                  <a:srgbClr val="E8E4DF"/>
                </a:solidFill>
              </a:rPr>
              <a:t>Over 45 years of progress</a:t>
            </a:r>
            <a:endParaRPr lang="en-US" sz="900" dirty="0"/>
          </a:p>
        </p:txBody>
      </p:sp>
      <p:sp>
        <p:nvSpPr>
          <p:cNvPr id="13" name="Shape 11"/>
          <p:cNvSpPr/>
          <p:nvPr/>
        </p:nvSpPr>
        <p:spPr>
          <a:xfrm>
            <a:off x="6172200" y="1078992"/>
            <a:ext cx="2606040" cy="1371600"/>
          </a:xfrm>
          <a:prstGeom prst="rect">
            <a:avLst/>
          </a:prstGeom>
          <a:solidFill>
            <a:srgbClr val="00B0F0"/>
          </a:solidFill>
          <a:ln w="12700">
            <a:solidFill>
              <a:srgbClr val="8B0000"/>
            </a:solidFill>
            <a:prstDash val="solid"/>
          </a:ln>
          <a:effectLst>
            <a:outerShdw blurRad="101600" dist="38100" dir="8100000" algn="bl" rotWithShape="0">
              <a:srgbClr val="000000">
                <a:alpha val="18000"/>
              </a:srgbClr>
            </a:outerShdw>
          </a:effectLst>
        </p:spPr>
        <p:txBody>
          <a:bodyPr/>
          <a:lstStyle/>
          <a:p>
            <a:endParaRPr lang="en-NG"/>
          </a:p>
        </p:txBody>
      </p:sp>
      <p:sp>
        <p:nvSpPr>
          <p:cNvPr id="14" name="Text 12"/>
          <p:cNvSpPr/>
          <p:nvPr/>
        </p:nvSpPr>
        <p:spPr>
          <a:xfrm>
            <a:off x="6172200" y="1106424"/>
            <a:ext cx="2606040" cy="749808"/>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30+</a:t>
            </a:r>
            <a:endParaRPr lang="en-US" sz="3800" dirty="0"/>
          </a:p>
        </p:txBody>
      </p:sp>
      <p:sp>
        <p:nvSpPr>
          <p:cNvPr id="15" name="Text 13"/>
          <p:cNvSpPr/>
          <p:nvPr/>
        </p:nvSpPr>
        <p:spPr>
          <a:xfrm>
            <a:off x="6172200" y="1847088"/>
            <a:ext cx="2606040" cy="310896"/>
          </a:xfrm>
          <a:prstGeom prst="rect">
            <a:avLst/>
          </a:prstGeom>
          <a:noFill/>
          <a:ln/>
        </p:spPr>
        <p:txBody>
          <a:bodyPr wrap="square" lIns="0" tIns="0" rIns="0" bIns="0" rtlCol="0" anchor="ctr"/>
          <a:lstStyle/>
          <a:p>
            <a:pPr marL="0" indent="0" algn="ctr">
              <a:buNone/>
            </a:pPr>
            <a:r>
              <a:rPr lang="en-US" sz="1100" b="1" dirty="0">
                <a:solidFill>
                  <a:srgbClr val="FFFFFF"/>
                </a:solidFill>
              </a:rPr>
              <a:t>Articles</a:t>
            </a:r>
            <a:endParaRPr lang="en-US" sz="1100" dirty="0"/>
          </a:p>
        </p:txBody>
      </p:sp>
      <p:sp>
        <p:nvSpPr>
          <p:cNvPr id="16" name="Text 14"/>
          <p:cNvSpPr/>
          <p:nvPr/>
        </p:nvSpPr>
        <p:spPr>
          <a:xfrm>
            <a:off x="6172200" y="2139696"/>
            <a:ext cx="2606040" cy="274320"/>
          </a:xfrm>
          <a:prstGeom prst="rect">
            <a:avLst/>
          </a:prstGeom>
          <a:noFill/>
          <a:ln/>
        </p:spPr>
        <p:txBody>
          <a:bodyPr wrap="square" lIns="0" tIns="0" rIns="0" bIns="0" rtlCol="0" anchor="ctr"/>
          <a:lstStyle/>
          <a:p>
            <a:pPr marL="0" indent="0" algn="ctr">
              <a:buNone/>
            </a:pPr>
            <a:r>
              <a:rPr lang="en-US" sz="900" i="1" dirty="0">
                <a:solidFill>
                  <a:srgbClr val="E8E4DF"/>
                </a:solidFill>
              </a:rPr>
              <a:t>Addressing all rights spheres</a:t>
            </a:r>
            <a:endParaRPr lang="en-US" sz="900" dirty="0"/>
          </a:p>
        </p:txBody>
      </p:sp>
      <p:sp>
        <p:nvSpPr>
          <p:cNvPr id="17" name="Shape 15"/>
          <p:cNvSpPr/>
          <p:nvPr/>
        </p:nvSpPr>
        <p:spPr>
          <a:xfrm>
            <a:off x="320040" y="2633472"/>
            <a:ext cx="8503920" cy="914400"/>
          </a:xfrm>
          <a:prstGeom prst="rect">
            <a:avLst/>
          </a:prstGeom>
          <a:solidFill>
            <a:srgbClr val="F3EDE3"/>
          </a:solidFill>
          <a:ln w="12700">
            <a:solidFill>
              <a:srgbClr val="E8E4DF"/>
            </a:solidFill>
            <a:prstDash val="solid"/>
          </a:ln>
        </p:spPr>
        <p:txBody>
          <a:bodyPr/>
          <a:lstStyle/>
          <a:p>
            <a:endParaRPr lang="en-NG"/>
          </a:p>
        </p:txBody>
      </p:sp>
      <p:sp>
        <p:nvSpPr>
          <p:cNvPr id="18" name="Text 16"/>
          <p:cNvSpPr/>
          <p:nvPr/>
        </p:nvSpPr>
        <p:spPr>
          <a:xfrm>
            <a:off x="457200" y="2633472"/>
            <a:ext cx="8229600" cy="914400"/>
          </a:xfrm>
          <a:prstGeom prst="rect">
            <a:avLst/>
          </a:prstGeom>
          <a:noFill/>
          <a:ln/>
        </p:spPr>
        <p:txBody>
          <a:bodyPr wrap="square" rtlCol="0" anchor="ctr"/>
          <a:lstStyle/>
          <a:p>
            <a:pPr marL="0" indent="0" algn="l">
              <a:buNone/>
            </a:pPr>
            <a:r>
              <a:rPr lang="en-US" sz="1300" dirty="0">
                <a:solidFill>
                  <a:srgbClr val="1E1E2E"/>
                </a:solidFill>
              </a:rPr>
              <a:t>CEDAW IS THE ONLY BINDING TREATY ON WOMEN’S RIGHTS – CEDAW@45 Post Ratification </a:t>
            </a:r>
            <a:r>
              <a:rPr lang="en-US" sz="1300">
                <a:solidFill>
                  <a:srgbClr val="1E1E2E"/>
                </a:solidFill>
              </a:rPr>
              <a:t>Campaign launched</a:t>
            </a:r>
            <a:endParaRPr lang="en-US" sz="1300" dirty="0">
              <a:solidFill>
                <a:srgbClr val="1E1E2E"/>
              </a:solidFill>
            </a:endParaRPr>
          </a:p>
          <a:p>
            <a:pPr marL="0" indent="0" algn="l">
              <a:buNone/>
            </a:pPr>
            <a:r>
              <a:rPr lang="en-US" sz="1300" dirty="0">
                <a:solidFill>
                  <a:srgbClr val="1E1E2E"/>
                </a:solidFill>
              </a:rPr>
              <a:t>CEDAW defines discrimination against women, sets binding obligations for States to eliminate it, and creates an international monitoring system making it the most comprehensive human rights instrument for women's equality. CEDAW as of today is firm catalyst for growth.</a:t>
            </a:r>
            <a:endParaRPr lang="en-US" sz="1300" dirty="0"/>
          </a:p>
        </p:txBody>
      </p:sp>
      <p:sp>
        <p:nvSpPr>
          <p:cNvPr id="19" name="Shape 17"/>
          <p:cNvSpPr/>
          <p:nvPr/>
        </p:nvSpPr>
        <p:spPr>
          <a:xfrm>
            <a:off x="190500" y="3703320"/>
            <a:ext cx="8633460" cy="822960"/>
          </a:xfrm>
          <a:prstGeom prst="rect">
            <a:avLst/>
          </a:prstGeom>
          <a:solidFill>
            <a:srgbClr val="1E1E2E"/>
          </a:solidFill>
          <a:ln w="12700">
            <a:solidFill>
              <a:srgbClr val="1E1E2E"/>
            </a:solidFill>
            <a:prstDash val="solid"/>
          </a:ln>
        </p:spPr>
        <p:txBody>
          <a:bodyPr/>
          <a:lstStyle/>
          <a:p>
            <a:endParaRPr lang="en-NG"/>
          </a:p>
        </p:txBody>
      </p:sp>
      <p:sp>
        <p:nvSpPr>
          <p:cNvPr id="20" name="Text 18"/>
          <p:cNvSpPr/>
          <p:nvPr/>
        </p:nvSpPr>
        <p:spPr>
          <a:xfrm>
            <a:off x="190500" y="3703320"/>
            <a:ext cx="8740140" cy="822960"/>
          </a:xfrm>
          <a:prstGeom prst="rect">
            <a:avLst/>
          </a:prstGeom>
          <a:noFill/>
          <a:ln/>
        </p:spPr>
        <p:txBody>
          <a:bodyPr wrap="square" rtlCol="0" anchor="ctr"/>
          <a:lstStyle/>
          <a:p>
            <a:pPr marL="0" indent="0" algn="l">
              <a:buNone/>
            </a:pPr>
            <a:r>
              <a:rPr lang="en-US" sz="1300" b="1" dirty="0">
                <a:solidFill>
                  <a:srgbClr val="C9A84C"/>
                </a:solidFill>
              </a:rPr>
              <a:t>BY 2026: 99% countries have constitutional equality provisions, but NO COUNTRY HAS ACHIEVED EQUALITY</a:t>
            </a:r>
          </a:p>
          <a:p>
            <a:pPr marL="0" indent="0" algn="l">
              <a:buNone/>
            </a:pPr>
            <a:r>
              <a:rPr lang="en-US" sz="1300" b="1" dirty="0">
                <a:solidFill>
                  <a:srgbClr val="C9A84C"/>
                </a:solidFill>
              </a:rPr>
              <a:t>By 2050, nearly 70% of people will live in cities — making local CEDAW implementation more urgent than ever.</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804672"/>
          </a:xfrm>
          <a:prstGeom prst="rect">
            <a:avLst/>
          </a:prstGeom>
          <a:solidFill>
            <a:srgbClr val="7B2FBE"/>
          </a:solidFill>
          <a:ln w="12700">
            <a:solidFill>
              <a:srgbClr val="7B2FBE"/>
            </a:solidFill>
            <a:prstDash val="solid"/>
          </a:ln>
        </p:spPr>
        <p:txBody>
          <a:bodyPr/>
          <a:lstStyle/>
          <a:p>
            <a:endParaRPr lang="en-NG"/>
          </a:p>
        </p:txBody>
      </p:sp>
      <p:sp>
        <p:nvSpPr>
          <p:cNvPr id="3" name="Text 1"/>
          <p:cNvSpPr/>
          <p:nvPr/>
        </p:nvSpPr>
        <p:spPr>
          <a:xfrm>
            <a:off x="274320" y="54864"/>
            <a:ext cx="6583680" cy="420624"/>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THE CEDAW NORMATIVE FRAMEWORK</a:t>
            </a:r>
            <a:endParaRPr lang="en-US" sz="2200" dirty="0"/>
          </a:p>
        </p:txBody>
      </p:sp>
      <p:sp>
        <p:nvSpPr>
          <p:cNvPr id="4" name="Text 2"/>
          <p:cNvSpPr/>
          <p:nvPr/>
        </p:nvSpPr>
        <p:spPr>
          <a:xfrm>
            <a:off x="274320" y="512064"/>
            <a:ext cx="6583680" cy="237744"/>
          </a:xfrm>
          <a:prstGeom prst="rect">
            <a:avLst/>
          </a:prstGeom>
          <a:noFill/>
          <a:ln/>
        </p:spPr>
        <p:txBody>
          <a:bodyPr wrap="square" rtlCol="0" anchor="ctr"/>
          <a:lstStyle/>
          <a:p>
            <a:pPr marL="0" indent="0">
              <a:buNone/>
            </a:pPr>
            <a:r>
              <a:rPr lang="en-US" sz="950" dirty="0">
                <a:solidFill>
                  <a:srgbClr val="EDE9FE"/>
                </a:solidFill>
                <a:latin typeface="Calibri" pitchFamily="34" charset="0"/>
                <a:ea typeface="Calibri" pitchFamily="34" charset="-122"/>
                <a:cs typeface="Calibri" pitchFamily="34" charset="-120"/>
              </a:rPr>
              <a:t>Key Articles &amp; General Recommendations Applicable to Cardiff's Business &amp; Human Rights Context</a:t>
            </a:r>
            <a:endParaRPr lang="en-US" sz="950" dirty="0"/>
          </a:p>
        </p:txBody>
      </p:sp>
      <p:pic>
        <p:nvPicPr>
          <p:cNvPr id="5" name="Image 0" descr="/home/claude/imgs/slide3_justice.png"/>
          <p:cNvPicPr>
            <a:picLocks noChangeAspect="1"/>
          </p:cNvPicPr>
          <p:nvPr/>
        </p:nvPicPr>
        <p:blipFill>
          <a:blip r:embed="rId3"/>
          <a:srcRect/>
          <a:stretch/>
        </p:blipFill>
        <p:spPr>
          <a:xfrm>
            <a:off x="6949440" y="45720"/>
            <a:ext cx="2057400" cy="685800"/>
          </a:xfrm>
          <a:prstGeom prst="rect">
            <a:avLst/>
          </a:prstGeom>
        </p:spPr>
      </p:pic>
      <p:sp>
        <p:nvSpPr>
          <p:cNvPr id="6" name="Shape 3"/>
          <p:cNvSpPr/>
          <p:nvPr/>
        </p:nvSpPr>
        <p:spPr>
          <a:xfrm>
            <a:off x="164592" y="877824"/>
            <a:ext cx="2084832" cy="1719072"/>
          </a:xfrm>
          <a:prstGeom prst="rect">
            <a:avLst/>
          </a:prstGeom>
          <a:solidFill>
            <a:srgbClr val="FFFFFF"/>
          </a:solidFill>
          <a:ln w="6350">
            <a:solidFill>
              <a:srgbClr val="E5E7EB"/>
            </a:solidFill>
            <a:prstDash val="solid"/>
          </a:ln>
          <a:effectLst>
            <a:outerShdw blurRad="50800" dist="25400" dir="8100000" algn="bl" rotWithShape="0">
              <a:srgbClr val="000000">
                <a:alpha val="10000"/>
              </a:srgbClr>
            </a:outerShdw>
          </a:effectLst>
        </p:spPr>
        <p:txBody>
          <a:bodyPr/>
          <a:lstStyle/>
          <a:p>
            <a:endParaRPr lang="en-NG"/>
          </a:p>
        </p:txBody>
      </p:sp>
      <p:sp>
        <p:nvSpPr>
          <p:cNvPr id="7" name="Shape 4"/>
          <p:cNvSpPr/>
          <p:nvPr/>
        </p:nvSpPr>
        <p:spPr>
          <a:xfrm>
            <a:off x="164592" y="877824"/>
            <a:ext cx="2084832" cy="347472"/>
          </a:xfrm>
          <a:prstGeom prst="rect">
            <a:avLst/>
          </a:prstGeom>
          <a:solidFill>
            <a:srgbClr val="5B21B6"/>
          </a:solidFill>
          <a:ln w="12700">
            <a:solidFill>
              <a:srgbClr val="5B21B6"/>
            </a:solidFill>
            <a:prstDash val="solid"/>
          </a:ln>
        </p:spPr>
        <p:txBody>
          <a:bodyPr/>
          <a:lstStyle/>
          <a:p>
            <a:endParaRPr lang="en-NG"/>
          </a:p>
        </p:txBody>
      </p:sp>
      <p:sp>
        <p:nvSpPr>
          <p:cNvPr id="8" name="Text 5"/>
          <p:cNvSpPr/>
          <p:nvPr/>
        </p:nvSpPr>
        <p:spPr>
          <a:xfrm>
            <a:off x="164592" y="877824"/>
            <a:ext cx="2084832"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Art. 2</a:t>
            </a:r>
            <a:endParaRPr lang="en-US" sz="1200" dirty="0"/>
          </a:p>
        </p:txBody>
      </p:sp>
      <p:sp>
        <p:nvSpPr>
          <p:cNvPr id="9" name="Text 6"/>
          <p:cNvSpPr/>
          <p:nvPr/>
        </p:nvSpPr>
        <p:spPr>
          <a:xfrm>
            <a:off x="237744" y="1252728"/>
            <a:ext cx="1938528" cy="274320"/>
          </a:xfrm>
          <a:prstGeom prst="rect">
            <a:avLst/>
          </a:prstGeom>
          <a:noFill/>
          <a:ln/>
        </p:spPr>
        <p:txBody>
          <a:bodyPr wrap="square" rtlCol="0" anchor="ctr"/>
          <a:lstStyle/>
          <a:p>
            <a:pPr marL="0" indent="0">
              <a:buNone/>
            </a:pPr>
            <a:r>
              <a:rPr lang="en-US" sz="900" b="1" dirty="0">
                <a:solidFill>
                  <a:srgbClr val="5B21B6"/>
                </a:solidFill>
                <a:latin typeface="Georgia" pitchFamily="34" charset="0"/>
                <a:ea typeface="Georgia" pitchFamily="34" charset="-122"/>
                <a:cs typeface="Georgia" pitchFamily="34" charset="-120"/>
              </a:rPr>
              <a:t>Non-Discrimination &amp; State Obligations</a:t>
            </a:r>
            <a:endParaRPr lang="en-US" sz="900" dirty="0"/>
          </a:p>
        </p:txBody>
      </p:sp>
      <p:sp>
        <p:nvSpPr>
          <p:cNvPr id="10" name="Text 7"/>
          <p:cNvSpPr/>
          <p:nvPr/>
        </p:nvSpPr>
        <p:spPr>
          <a:xfrm>
            <a:off x="237744" y="1545336"/>
            <a:ext cx="1938528" cy="950976"/>
          </a:xfrm>
          <a:prstGeom prst="rect">
            <a:avLst/>
          </a:prstGeom>
          <a:noFill/>
          <a:ln/>
        </p:spPr>
        <p:txBody>
          <a:bodyPr wrap="square" rtlCol="0" anchor="ctr"/>
          <a:lstStyle/>
          <a:p>
            <a:pPr marL="0" indent="0">
              <a:buNone/>
            </a:pPr>
            <a:r>
              <a:rPr lang="en-US" sz="850" dirty="0">
                <a:solidFill>
                  <a:srgbClr val="374151"/>
                </a:solidFill>
                <a:latin typeface="Calibri" pitchFamily="34" charset="0"/>
                <a:ea typeface="Calibri" pitchFamily="34" charset="-122"/>
                <a:cs typeface="Calibri" pitchFamily="34" charset="-120"/>
              </a:rPr>
              <a:t>States must pursue, by all appropriate means, a policy of eliminating discrimination against women — including in business regulation, corporate law, and economic governance in the City, LG, Nation</a:t>
            </a:r>
            <a:endParaRPr lang="en-US" sz="850" dirty="0"/>
          </a:p>
        </p:txBody>
      </p:sp>
      <p:sp>
        <p:nvSpPr>
          <p:cNvPr id="11" name="Shape 8"/>
          <p:cNvSpPr/>
          <p:nvPr/>
        </p:nvSpPr>
        <p:spPr>
          <a:xfrm>
            <a:off x="2377440" y="877824"/>
            <a:ext cx="2084832" cy="1719072"/>
          </a:xfrm>
          <a:prstGeom prst="rect">
            <a:avLst/>
          </a:prstGeom>
          <a:solidFill>
            <a:srgbClr val="FFFFFF"/>
          </a:solidFill>
          <a:ln w="6350">
            <a:solidFill>
              <a:srgbClr val="E5E7EB"/>
            </a:solidFill>
            <a:prstDash val="solid"/>
          </a:ln>
          <a:effectLst>
            <a:outerShdw blurRad="50800" dist="25400" dir="8100000" algn="bl" rotWithShape="0">
              <a:srgbClr val="000000">
                <a:alpha val="10000"/>
              </a:srgbClr>
            </a:outerShdw>
          </a:effectLst>
        </p:spPr>
        <p:txBody>
          <a:bodyPr/>
          <a:lstStyle/>
          <a:p>
            <a:endParaRPr lang="en-NG"/>
          </a:p>
        </p:txBody>
      </p:sp>
      <p:sp>
        <p:nvSpPr>
          <p:cNvPr id="12" name="Shape 9"/>
          <p:cNvSpPr/>
          <p:nvPr/>
        </p:nvSpPr>
        <p:spPr>
          <a:xfrm>
            <a:off x="2377440" y="877824"/>
            <a:ext cx="2084832" cy="347472"/>
          </a:xfrm>
          <a:prstGeom prst="rect">
            <a:avLst/>
          </a:prstGeom>
          <a:solidFill>
            <a:srgbClr val="F97316"/>
          </a:solidFill>
          <a:ln w="12700">
            <a:solidFill>
              <a:srgbClr val="F97316"/>
            </a:solidFill>
            <a:prstDash val="solid"/>
          </a:ln>
        </p:spPr>
        <p:txBody>
          <a:bodyPr/>
          <a:lstStyle/>
          <a:p>
            <a:endParaRPr lang="en-NG"/>
          </a:p>
        </p:txBody>
      </p:sp>
      <p:sp>
        <p:nvSpPr>
          <p:cNvPr id="13" name="Text 10"/>
          <p:cNvSpPr/>
          <p:nvPr/>
        </p:nvSpPr>
        <p:spPr>
          <a:xfrm>
            <a:off x="2377440" y="877824"/>
            <a:ext cx="2084832"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Art. 3 &amp; 5</a:t>
            </a:r>
            <a:endParaRPr lang="en-US" sz="1200" dirty="0"/>
          </a:p>
        </p:txBody>
      </p:sp>
      <p:sp>
        <p:nvSpPr>
          <p:cNvPr id="14" name="Text 11"/>
          <p:cNvSpPr/>
          <p:nvPr/>
        </p:nvSpPr>
        <p:spPr>
          <a:xfrm>
            <a:off x="2450592" y="1252728"/>
            <a:ext cx="1938528" cy="274320"/>
          </a:xfrm>
          <a:prstGeom prst="rect">
            <a:avLst/>
          </a:prstGeom>
          <a:noFill/>
          <a:ln/>
        </p:spPr>
        <p:txBody>
          <a:bodyPr wrap="square" rtlCol="0" anchor="ctr"/>
          <a:lstStyle/>
          <a:p>
            <a:pPr marL="0" indent="0">
              <a:buNone/>
            </a:pPr>
            <a:r>
              <a:rPr lang="en-US" sz="900" b="1" dirty="0">
                <a:solidFill>
                  <a:srgbClr val="F97316"/>
                </a:solidFill>
                <a:latin typeface="Georgia" pitchFamily="34" charset="0"/>
                <a:ea typeface="Georgia" pitchFamily="34" charset="-122"/>
                <a:cs typeface="Georgia" pitchFamily="34" charset="-120"/>
              </a:rPr>
              <a:t>Equality &amp; Dignity</a:t>
            </a:r>
            <a:endParaRPr lang="en-US" sz="900" dirty="0"/>
          </a:p>
        </p:txBody>
      </p:sp>
      <p:sp>
        <p:nvSpPr>
          <p:cNvPr id="15" name="Text 12"/>
          <p:cNvSpPr/>
          <p:nvPr/>
        </p:nvSpPr>
        <p:spPr>
          <a:xfrm>
            <a:off x="2450592" y="1545336"/>
            <a:ext cx="1938528" cy="950976"/>
          </a:xfrm>
          <a:prstGeom prst="rect">
            <a:avLst/>
          </a:prstGeom>
          <a:noFill/>
          <a:ln/>
        </p:spPr>
        <p:txBody>
          <a:bodyPr wrap="square" rtlCol="0" anchor="ctr"/>
          <a:lstStyle/>
          <a:p>
            <a:pPr marL="0" indent="0">
              <a:buNone/>
            </a:pPr>
            <a:r>
              <a:rPr lang="en-US" sz="850" dirty="0">
                <a:solidFill>
                  <a:srgbClr val="374151"/>
                </a:solidFill>
                <a:latin typeface="Calibri" pitchFamily="34" charset="0"/>
                <a:ea typeface="Calibri" pitchFamily="34" charset="-122"/>
                <a:cs typeface="Calibri" pitchFamily="34" charset="-120"/>
              </a:rPr>
              <a:t>Full development of women in political, social and economic fields; elimination of stereotyped gender roles including in corporate governance, boardrooms, and hiring practices.</a:t>
            </a:r>
            <a:endParaRPr lang="en-US" sz="850" dirty="0"/>
          </a:p>
        </p:txBody>
      </p:sp>
      <p:sp>
        <p:nvSpPr>
          <p:cNvPr id="16" name="Shape 13"/>
          <p:cNvSpPr/>
          <p:nvPr/>
        </p:nvSpPr>
        <p:spPr>
          <a:xfrm>
            <a:off x="4590288" y="877824"/>
            <a:ext cx="2084832" cy="1719072"/>
          </a:xfrm>
          <a:prstGeom prst="rect">
            <a:avLst/>
          </a:prstGeom>
          <a:solidFill>
            <a:srgbClr val="FFFFFF"/>
          </a:solidFill>
          <a:ln w="6350">
            <a:solidFill>
              <a:srgbClr val="E5E7EB"/>
            </a:solidFill>
            <a:prstDash val="solid"/>
          </a:ln>
          <a:effectLst>
            <a:outerShdw blurRad="50800" dist="25400" dir="8100000" algn="bl" rotWithShape="0">
              <a:srgbClr val="000000">
                <a:alpha val="10000"/>
              </a:srgbClr>
            </a:outerShdw>
          </a:effectLst>
        </p:spPr>
        <p:txBody>
          <a:bodyPr/>
          <a:lstStyle/>
          <a:p>
            <a:endParaRPr lang="en-NG"/>
          </a:p>
        </p:txBody>
      </p:sp>
      <p:sp>
        <p:nvSpPr>
          <p:cNvPr id="17" name="Shape 14"/>
          <p:cNvSpPr/>
          <p:nvPr/>
        </p:nvSpPr>
        <p:spPr>
          <a:xfrm>
            <a:off x="4590288" y="877824"/>
            <a:ext cx="2084832" cy="347472"/>
          </a:xfrm>
          <a:prstGeom prst="rect">
            <a:avLst/>
          </a:prstGeom>
          <a:solidFill>
            <a:srgbClr val="F43F5E"/>
          </a:solidFill>
          <a:ln w="12700">
            <a:solidFill>
              <a:srgbClr val="F43F5E"/>
            </a:solidFill>
            <a:prstDash val="solid"/>
          </a:ln>
        </p:spPr>
        <p:txBody>
          <a:bodyPr/>
          <a:lstStyle/>
          <a:p>
            <a:endParaRPr lang="en-NG"/>
          </a:p>
        </p:txBody>
      </p:sp>
      <p:sp>
        <p:nvSpPr>
          <p:cNvPr id="18" name="Text 15"/>
          <p:cNvSpPr/>
          <p:nvPr/>
        </p:nvSpPr>
        <p:spPr>
          <a:xfrm>
            <a:off x="4590288" y="877824"/>
            <a:ext cx="2084832"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Art. 7 &amp; 8</a:t>
            </a:r>
            <a:endParaRPr lang="en-US" sz="1200" dirty="0"/>
          </a:p>
        </p:txBody>
      </p:sp>
      <p:sp>
        <p:nvSpPr>
          <p:cNvPr id="19" name="Text 16"/>
          <p:cNvSpPr/>
          <p:nvPr/>
        </p:nvSpPr>
        <p:spPr>
          <a:xfrm>
            <a:off x="4663440" y="1252728"/>
            <a:ext cx="1938528" cy="274320"/>
          </a:xfrm>
          <a:prstGeom prst="rect">
            <a:avLst/>
          </a:prstGeom>
          <a:noFill/>
          <a:ln/>
        </p:spPr>
        <p:txBody>
          <a:bodyPr wrap="square" rtlCol="0" anchor="ctr"/>
          <a:lstStyle/>
          <a:p>
            <a:pPr marL="0" indent="0">
              <a:buNone/>
            </a:pPr>
            <a:r>
              <a:rPr lang="en-US" sz="900" b="1" dirty="0">
                <a:solidFill>
                  <a:srgbClr val="F43F5E"/>
                </a:solidFill>
                <a:latin typeface="Georgia" pitchFamily="34" charset="0"/>
                <a:ea typeface="Georgia" pitchFamily="34" charset="-122"/>
                <a:cs typeface="Georgia" pitchFamily="34" charset="-120"/>
              </a:rPr>
              <a:t>Political &amp; Public Participation</a:t>
            </a:r>
            <a:endParaRPr lang="en-US" sz="900" dirty="0"/>
          </a:p>
        </p:txBody>
      </p:sp>
      <p:sp>
        <p:nvSpPr>
          <p:cNvPr id="20" name="Text 17"/>
          <p:cNvSpPr/>
          <p:nvPr/>
        </p:nvSpPr>
        <p:spPr>
          <a:xfrm>
            <a:off x="4663440" y="1545336"/>
            <a:ext cx="1938528" cy="950976"/>
          </a:xfrm>
          <a:prstGeom prst="rect">
            <a:avLst/>
          </a:prstGeom>
          <a:noFill/>
          <a:ln/>
        </p:spPr>
        <p:txBody>
          <a:bodyPr wrap="square" rtlCol="0" anchor="ctr"/>
          <a:lstStyle/>
          <a:p>
            <a:pPr marL="0" indent="0">
              <a:buNone/>
            </a:pPr>
            <a:r>
              <a:rPr lang="en-US" sz="850" dirty="0">
                <a:solidFill>
                  <a:srgbClr val="374151"/>
                </a:solidFill>
                <a:latin typeface="Calibri" pitchFamily="34" charset="0"/>
                <a:ea typeface="Calibri" pitchFamily="34" charset="-122"/>
                <a:cs typeface="Calibri" pitchFamily="34" charset="-120"/>
              </a:rPr>
              <a:t>Equal participation in public life and government policy — including Wales's first female First Minister (2024), but persistent gaps remain across Cardiff's private sector leadership.</a:t>
            </a:r>
            <a:endParaRPr lang="en-US" sz="850" dirty="0"/>
          </a:p>
        </p:txBody>
      </p:sp>
      <p:sp>
        <p:nvSpPr>
          <p:cNvPr id="21" name="Shape 18"/>
          <p:cNvSpPr/>
          <p:nvPr/>
        </p:nvSpPr>
        <p:spPr>
          <a:xfrm>
            <a:off x="6803136" y="877824"/>
            <a:ext cx="2084832" cy="1719072"/>
          </a:xfrm>
          <a:prstGeom prst="rect">
            <a:avLst/>
          </a:prstGeom>
          <a:solidFill>
            <a:srgbClr val="FFFFFF"/>
          </a:solidFill>
          <a:ln w="6350">
            <a:solidFill>
              <a:srgbClr val="E5E7EB"/>
            </a:solidFill>
            <a:prstDash val="solid"/>
          </a:ln>
          <a:effectLst>
            <a:outerShdw blurRad="50800" dist="25400" dir="8100000" algn="bl" rotWithShape="0">
              <a:srgbClr val="000000">
                <a:alpha val="10000"/>
              </a:srgbClr>
            </a:outerShdw>
          </a:effectLst>
        </p:spPr>
        <p:txBody>
          <a:bodyPr/>
          <a:lstStyle/>
          <a:p>
            <a:endParaRPr lang="en-NG"/>
          </a:p>
        </p:txBody>
      </p:sp>
      <p:sp>
        <p:nvSpPr>
          <p:cNvPr id="22" name="Shape 19"/>
          <p:cNvSpPr/>
          <p:nvPr/>
        </p:nvSpPr>
        <p:spPr>
          <a:xfrm>
            <a:off x="6803136" y="877824"/>
            <a:ext cx="2084832" cy="347472"/>
          </a:xfrm>
          <a:prstGeom prst="rect">
            <a:avLst/>
          </a:prstGeom>
          <a:solidFill>
            <a:srgbClr val="7B2FBE"/>
          </a:solidFill>
          <a:ln w="12700">
            <a:solidFill>
              <a:srgbClr val="7B2FBE"/>
            </a:solidFill>
            <a:prstDash val="solid"/>
          </a:ln>
        </p:spPr>
        <p:txBody>
          <a:bodyPr/>
          <a:lstStyle/>
          <a:p>
            <a:endParaRPr lang="en-NG"/>
          </a:p>
        </p:txBody>
      </p:sp>
      <p:sp>
        <p:nvSpPr>
          <p:cNvPr id="23" name="Text 20"/>
          <p:cNvSpPr/>
          <p:nvPr/>
        </p:nvSpPr>
        <p:spPr>
          <a:xfrm>
            <a:off x="6803136" y="877824"/>
            <a:ext cx="2084832"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Art. 11</a:t>
            </a:r>
            <a:endParaRPr lang="en-US" sz="1200" dirty="0"/>
          </a:p>
        </p:txBody>
      </p:sp>
      <p:sp>
        <p:nvSpPr>
          <p:cNvPr id="24" name="Text 21"/>
          <p:cNvSpPr/>
          <p:nvPr/>
        </p:nvSpPr>
        <p:spPr>
          <a:xfrm>
            <a:off x="6876288" y="1252728"/>
            <a:ext cx="1938528" cy="274320"/>
          </a:xfrm>
          <a:prstGeom prst="rect">
            <a:avLst/>
          </a:prstGeom>
          <a:noFill/>
          <a:ln/>
        </p:spPr>
        <p:txBody>
          <a:bodyPr wrap="square" rtlCol="0" anchor="ctr"/>
          <a:lstStyle/>
          <a:p>
            <a:pPr marL="0" indent="0">
              <a:buNone/>
            </a:pPr>
            <a:r>
              <a:rPr lang="en-US" sz="900" b="1" dirty="0">
                <a:solidFill>
                  <a:srgbClr val="7B2FBE"/>
                </a:solidFill>
                <a:latin typeface="Georgia" pitchFamily="34" charset="0"/>
                <a:ea typeface="Georgia" pitchFamily="34" charset="-122"/>
                <a:cs typeface="Georgia" pitchFamily="34" charset="-120"/>
              </a:rPr>
              <a:t>Employment &amp; Economic Rights</a:t>
            </a:r>
            <a:endParaRPr lang="en-US" sz="900" dirty="0"/>
          </a:p>
        </p:txBody>
      </p:sp>
      <p:sp>
        <p:nvSpPr>
          <p:cNvPr id="25" name="Text 22"/>
          <p:cNvSpPr/>
          <p:nvPr/>
        </p:nvSpPr>
        <p:spPr>
          <a:xfrm>
            <a:off x="6876288" y="1545336"/>
            <a:ext cx="1938528" cy="950976"/>
          </a:xfrm>
          <a:prstGeom prst="rect">
            <a:avLst/>
          </a:prstGeom>
          <a:noFill/>
          <a:ln/>
        </p:spPr>
        <p:txBody>
          <a:bodyPr wrap="square" rtlCol="0" anchor="ctr"/>
          <a:lstStyle/>
          <a:p>
            <a:pPr marL="0" indent="0">
              <a:buNone/>
            </a:pPr>
            <a:r>
              <a:rPr lang="en-US" sz="850" dirty="0">
                <a:solidFill>
                  <a:srgbClr val="374151"/>
                </a:solidFill>
                <a:latin typeface="Calibri" pitchFamily="34" charset="0"/>
                <a:ea typeface="Calibri" pitchFamily="34" charset="-122"/>
                <a:cs typeface="Calibri" pitchFamily="34" charset="-120"/>
              </a:rPr>
              <a:t>Equal pay, equal employment rights, prohibition of dismissal on grounds of maternity — directly applicable to all-employee gender pay gap contributes to revaluing &amp; </a:t>
            </a:r>
            <a:r>
              <a:rPr lang="en-US" sz="850" dirty="0" err="1">
                <a:solidFill>
                  <a:srgbClr val="374151"/>
                </a:solidFill>
                <a:latin typeface="Calibri" pitchFamily="34" charset="0"/>
                <a:ea typeface="Calibri" pitchFamily="34" charset="-122"/>
                <a:cs typeface="Calibri" pitchFamily="34" charset="-120"/>
              </a:rPr>
              <a:t>visibilizing</a:t>
            </a:r>
            <a:r>
              <a:rPr lang="en-US" sz="850" dirty="0">
                <a:solidFill>
                  <a:srgbClr val="374151"/>
                </a:solidFill>
                <a:latin typeface="Calibri" pitchFamily="34" charset="0"/>
                <a:ea typeface="Calibri" pitchFamily="34" charset="-122"/>
                <a:cs typeface="Calibri" pitchFamily="34" charset="-120"/>
              </a:rPr>
              <a:t> women’s work.</a:t>
            </a:r>
            <a:endParaRPr lang="en-US" sz="850" dirty="0"/>
          </a:p>
        </p:txBody>
      </p:sp>
      <p:sp>
        <p:nvSpPr>
          <p:cNvPr id="26" name="Shape 23"/>
          <p:cNvSpPr/>
          <p:nvPr/>
        </p:nvSpPr>
        <p:spPr>
          <a:xfrm>
            <a:off x="841248" y="2670048"/>
            <a:ext cx="2331720" cy="1828800"/>
          </a:xfrm>
          <a:prstGeom prst="rect">
            <a:avLst/>
          </a:prstGeom>
          <a:solidFill>
            <a:srgbClr val="FFFFFF"/>
          </a:solidFill>
          <a:ln w="6350">
            <a:solidFill>
              <a:srgbClr val="E5E7EB"/>
            </a:solidFill>
            <a:prstDash val="solid"/>
          </a:ln>
          <a:effectLst>
            <a:outerShdw blurRad="50800" dist="25400" dir="8100000" algn="bl" rotWithShape="0">
              <a:srgbClr val="000000">
                <a:alpha val="10000"/>
              </a:srgbClr>
            </a:outerShdw>
          </a:effectLst>
        </p:spPr>
        <p:txBody>
          <a:bodyPr/>
          <a:lstStyle/>
          <a:p>
            <a:endParaRPr lang="en-NG"/>
          </a:p>
        </p:txBody>
      </p:sp>
      <p:sp>
        <p:nvSpPr>
          <p:cNvPr id="27" name="Shape 24"/>
          <p:cNvSpPr/>
          <p:nvPr/>
        </p:nvSpPr>
        <p:spPr>
          <a:xfrm>
            <a:off x="841248" y="2670048"/>
            <a:ext cx="2331720" cy="347472"/>
          </a:xfrm>
          <a:prstGeom prst="rect">
            <a:avLst/>
          </a:prstGeom>
          <a:solidFill>
            <a:srgbClr val="0D9488"/>
          </a:solidFill>
          <a:ln w="12700">
            <a:solidFill>
              <a:srgbClr val="0D9488"/>
            </a:solidFill>
            <a:prstDash val="solid"/>
          </a:ln>
        </p:spPr>
        <p:txBody>
          <a:bodyPr/>
          <a:lstStyle/>
          <a:p>
            <a:endParaRPr lang="en-NG"/>
          </a:p>
        </p:txBody>
      </p:sp>
      <p:sp>
        <p:nvSpPr>
          <p:cNvPr id="28" name="Text 25"/>
          <p:cNvSpPr/>
          <p:nvPr/>
        </p:nvSpPr>
        <p:spPr>
          <a:xfrm>
            <a:off x="841248" y="2670048"/>
            <a:ext cx="2331720"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Art. 13</a:t>
            </a:r>
            <a:endParaRPr lang="en-US" sz="1300" dirty="0"/>
          </a:p>
        </p:txBody>
      </p:sp>
      <p:sp>
        <p:nvSpPr>
          <p:cNvPr id="29" name="Text 26"/>
          <p:cNvSpPr/>
          <p:nvPr/>
        </p:nvSpPr>
        <p:spPr>
          <a:xfrm>
            <a:off x="932688" y="3054096"/>
            <a:ext cx="2148840" cy="274320"/>
          </a:xfrm>
          <a:prstGeom prst="rect">
            <a:avLst/>
          </a:prstGeom>
          <a:noFill/>
          <a:ln/>
        </p:spPr>
        <p:txBody>
          <a:bodyPr wrap="square" rtlCol="0" anchor="ctr"/>
          <a:lstStyle/>
          <a:p>
            <a:pPr marL="0" indent="0">
              <a:buNone/>
            </a:pPr>
            <a:r>
              <a:rPr lang="en-US" sz="950" b="1" dirty="0">
                <a:solidFill>
                  <a:srgbClr val="0D9488"/>
                </a:solidFill>
                <a:latin typeface="Georgia" pitchFamily="34" charset="0"/>
                <a:ea typeface="Georgia" pitchFamily="34" charset="-122"/>
                <a:cs typeface="Georgia" pitchFamily="34" charset="-120"/>
              </a:rPr>
              <a:t>Economic &amp; Social Life</a:t>
            </a:r>
            <a:endParaRPr lang="en-US" sz="950" dirty="0"/>
          </a:p>
        </p:txBody>
      </p:sp>
      <p:sp>
        <p:nvSpPr>
          <p:cNvPr id="30" name="Text 27"/>
          <p:cNvSpPr/>
          <p:nvPr/>
        </p:nvSpPr>
        <p:spPr>
          <a:xfrm>
            <a:off x="932688" y="3346704"/>
            <a:ext cx="2148840" cy="1024128"/>
          </a:xfrm>
          <a:prstGeom prst="rect">
            <a:avLst/>
          </a:prstGeom>
          <a:noFill/>
          <a:ln/>
        </p:spPr>
        <p:txBody>
          <a:bodyPr wrap="square" rtlCol="0" anchor="ctr"/>
          <a:lstStyle/>
          <a:p>
            <a:pPr marL="0" indent="0">
              <a:buNone/>
            </a:pPr>
            <a:r>
              <a:rPr lang="en-US" sz="900" dirty="0">
                <a:solidFill>
                  <a:srgbClr val="374151"/>
                </a:solidFill>
                <a:latin typeface="Calibri" pitchFamily="34" charset="0"/>
                <a:ea typeface="Calibri" pitchFamily="34" charset="-122"/>
                <a:cs typeface="Calibri" pitchFamily="34" charset="-120"/>
              </a:rPr>
              <a:t>Equal access to financial credit, bank loans, and mortgages — critical for women entrepreneurs in Cardiff's growing fintech and SME ecosystem under CEDAW.</a:t>
            </a:r>
            <a:endParaRPr lang="en-US" sz="900" dirty="0"/>
          </a:p>
        </p:txBody>
      </p:sp>
      <p:sp>
        <p:nvSpPr>
          <p:cNvPr id="31" name="Shape 28"/>
          <p:cNvSpPr/>
          <p:nvPr/>
        </p:nvSpPr>
        <p:spPr>
          <a:xfrm>
            <a:off x="3328416" y="2670048"/>
            <a:ext cx="2331720" cy="1828800"/>
          </a:xfrm>
          <a:prstGeom prst="rect">
            <a:avLst/>
          </a:prstGeom>
          <a:solidFill>
            <a:srgbClr val="FFFFFF"/>
          </a:solidFill>
          <a:ln w="6350">
            <a:solidFill>
              <a:srgbClr val="E5E7EB"/>
            </a:solidFill>
            <a:prstDash val="solid"/>
          </a:ln>
          <a:effectLst>
            <a:outerShdw blurRad="50800" dist="25400" dir="8100000" algn="bl" rotWithShape="0">
              <a:srgbClr val="000000">
                <a:alpha val="10000"/>
              </a:srgbClr>
            </a:outerShdw>
          </a:effectLst>
        </p:spPr>
        <p:txBody>
          <a:bodyPr/>
          <a:lstStyle/>
          <a:p>
            <a:endParaRPr lang="en-NG" dirty="0"/>
          </a:p>
        </p:txBody>
      </p:sp>
      <p:sp>
        <p:nvSpPr>
          <p:cNvPr id="32" name="Shape 29"/>
          <p:cNvSpPr/>
          <p:nvPr/>
        </p:nvSpPr>
        <p:spPr>
          <a:xfrm>
            <a:off x="3328416" y="2670048"/>
            <a:ext cx="2331720" cy="347472"/>
          </a:xfrm>
          <a:prstGeom prst="rect">
            <a:avLst/>
          </a:prstGeom>
          <a:solidFill>
            <a:srgbClr val="3B82F6"/>
          </a:solidFill>
          <a:ln w="12700">
            <a:solidFill>
              <a:srgbClr val="3B82F6"/>
            </a:solidFill>
            <a:prstDash val="solid"/>
          </a:ln>
        </p:spPr>
        <p:txBody>
          <a:bodyPr/>
          <a:lstStyle/>
          <a:p>
            <a:endParaRPr lang="en-NG"/>
          </a:p>
        </p:txBody>
      </p:sp>
      <p:sp>
        <p:nvSpPr>
          <p:cNvPr id="33" name="Text 30"/>
          <p:cNvSpPr/>
          <p:nvPr/>
        </p:nvSpPr>
        <p:spPr>
          <a:xfrm>
            <a:off x="3328416" y="2670048"/>
            <a:ext cx="2331720"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GR 36</a:t>
            </a:r>
            <a:endParaRPr lang="en-US" sz="1300" dirty="0"/>
          </a:p>
        </p:txBody>
      </p:sp>
      <p:sp>
        <p:nvSpPr>
          <p:cNvPr id="34" name="Text 31"/>
          <p:cNvSpPr/>
          <p:nvPr/>
        </p:nvSpPr>
        <p:spPr>
          <a:xfrm>
            <a:off x="3419856" y="3054096"/>
            <a:ext cx="2148840" cy="274320"/>
          </a:xfrm>
          <a:prstGeom prst="rect">
            <a:avLst/>
          </a:prstGeom>
          <a:noFill/>
          <a:ln/>
        </p:spPr>
        <p:txBody>
          <a:bodyPr wrap="square" rtlCol="0" anchor="ctr"/>
          <a:lstStyle/>
          <a:p>
            <a:pPr marL="0" indent="0">
              <a:buNone/>
            </a:pPr>
            <a:r>
              <a:rPr lang="en-US" sz="950" b="1" dirty="0">
                <a:solidFill>
                  <a:srgbClr val="3B82F6"/>
                </a:solidFill>
                <a:latin typeface="Georgia" pitchFamily="34" charset="0"/>
              </a:rPr>
              <a:t>Right of girls and women to education</a:t>
            </a:r>
            <a:endParaRPr lang="en-US" sz="950" dirty="0"/>
          </a:p>
        </p:txBody>
      </p:sp>
      <p:sp>
        <p:nvSpPr>
          <p:cNvPr id="35" name="Text 32"/>
          <p:cNvSpPr/>
          <p:nvPr/>
        </p:nvSpPr>
        <p:spPr>
          <a:xfrm>
            <a:off x="3419856" y="3346704"/>
            <a:ext cx="2148840" cy="1024128"/>
          </a:xfrm>
          <a:prstGeom prst="rect">
            <a:avLst/>
          </a:prstGeom>
          <a:noFill/>
          <a:ln/>
        </p:spPr>
        <p:txBody>
          <a:bodyPr wrap="square" rtlCol="0" anchor="ctr"/>
          <a:lstStyle/>
          <a:p>
            <a:r>
              <a:rPr lang="en-US" sz="900" dirty="0">
                <a:solidFill>
                  <a:srgbClr val="374151"/>
                </a:solidFill>
                <a:latin typeface="Calibri" pitchFamily="34" charset="0"/>
                <a:ea typeface="Calibri" pitchFamily="34" charset="-122"/>
                <a:cs typeface="Calibri" pitchFamily="34" charset="-120"/>
              </a:rPr>
              <a:t>Urges all states to eliminate gender stereotyping, address intersecting forms of discrimination, and ensure equal access to quality inclusive education at all levels.</a:t>
            </a:r>
            <a:endParaRPr lang="en-US" sz="900" dirty="0"/>
          </a:p>
        </p:txBody>
      </p:sp>
      <p:sp>
        <p:nvSpPr>
          <p:cNvPr id="36" name="Shape 33"/>
          <p:cNvSpPr/>
          <p:nvPr/>
        </p:nvSpPr>
        <p:spPr>
          <a:xfrm>
            <a:off x="5815584" y="2670048"/>
            <a:ext cx="2331720" cy="1828800"/>
          </a:xfrm>
          <a:prstGeom prst="rect">
            <a:avLst/>
          </a:prstGeom>
          <a:solidFill>
            <a:srgbClr val="FFFFFF"/>
          </a:solidFill>
          <a:ln w="6350">
            <a:solidFill>
              <a:srgbClr val="E5E7EB"/>
            </a:solidFill>
            <a:prstDash val="solid"/>
          </a:ln>
          <a:effectLst>
            <a:outerShdw blurRad="50800" dist="25400" dir="8100000" algn="bl" rotWithShape="0">
              <a:srgbClr val="000000">
                <a:alpha val="10000"/>
              </a:srgbClr>
            </a:outerShdw>
          </a:effectLst>
        </p:spPr>
        <p:txBody>
          <a:bodyPr/>
          <a:lstStyle/>
          <a:p>
            <a:endParaRPr lang="en-NG"/>
          </a:p>
        </p:txBody>
      </p:sp>
      <p:sp>
        <p:nvSpPr>
          <p:cNvPr id="37" name="Shape 34"/>
          <p:cNvSpPr/>
          <p:nvPr/>
        </p:nvSpPr>
        <p:spPr>
          <a:xfrm>
            <a:off x="5815584" y="2670048"/>
            <a:ext cx="2331720" cy="347472"/>
          </a:xfrm>
          <a:prstGeom prst="rect">
            <a:avLst/>
          </a:prstGeom>
          <a:solidFill>
            <a:srgbClr val="10B981"/>
          </a:solidFill>
          <a:ln w="12700">
            <a:solidFill>
              <a:srgbClr val="10B981"/>
            </a:solidFill>
            <a:prstDash val="solid"/>
          </a:ln>
        </p:spPr>
        <p:txBody>
          <a:bodyPr/>
          <a:lstStyle/>
          <a:p>
            <a:endParaRPr lang="en-NG"/>
          </a:p>
        </p:txBody>
      </p:sp>
      <p:sp>
        <p:nvSpPr>
          <p:cNvPr id="38" name="Text 35"/>
          <p:cNvSpPr/>
          <p:nvPr/>
        </p:nvSpPr>
        <p:spPr>
          <a:xfrm>
            <a:off x="5815584" y="2670048"/>
            <a:ext cx="2331720"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GR 40</a:t>
            </a:r>
            <a:endParaRPr lang="en-US" sz="1300" dirty="0"/>
          </a:p>
        </p:txBody>
      </p:sp>
      <p:sp>
        <p:nvSpPr>
          <p:cNvPr id="39" name="Text 36"/>
          <p:cNvSpPr/>
          <p:nvPr/>
        </p:nvSpPr>
        <p:spPr>
          <a:xfrm>
            <a:off x="5907024" y="3054096"/>
            <a:ext cx="2148840" cy="274320"/>
          </a:xfrm>
          <a:prstGeom prst="rect">
            <a:avLst/>
          </a:prstGeom>
          <a:noFill/>
          <a:ln/>
        </p:spPr>
        <p:txBody>
          <a:bodyPr wrap="square" rtlCol="0" anchor="ctr"/>
          <a:lstStyle/>
          <a:p>
            <a:pPr marL="0" indent="0">
              <a:buNone/>
            </a:pPr>
            <a:r>
              <a:rPr lang="en-US" sz="950" b="1" dirty="0">
                <a:solidFill>
                  <a:srgbClr val="10B981"/>
                </a:solidFill>
                <a:latin typeface="Georgia" pitchFamily="34" charset="0"/>
                <a:ea typeface="Georgia" pitchFamily="34" charset="-122"/>
                <a:cs typeface="Georgia" pitchFamily="34" charset="-120"/>
              </a:rPr>
              <a:t>Gender-Balanced Leadership</a:t>
            </a:r>
            <a:endParaRPr lang="en-US" sz="950" dirty="0"/>
          </a:p>
        </p:txBody>
      </p:sp>
      <p:sp>
        <p:nvSpPr>
          <p:cNvPr id="40" name="Text 37"/>
          <p:cNvSpPr/>
          <p:nvPr/>
        </p:nvSpPr>
        <p:spPr>
          <a:xfrm>
            <a:off x="5907024" y="3346704"/>
            <a:ext cx="2148840" cy="1024128"/>
          </a:xfrm>
          <a:prstGeom prst="rect">
            <a:avLst/>
          </a:prstGeom>
          <a:noFill/>
          <a:ln/>
        </p:spPr>
        <p:txBody>
          <a:bodyPr wrap="square" rtlCol="0" anchor="ctr"/>
          <a:lstStyle/>
          <a:p>
            <a:pPr marL="0" indent="0">
              <a:buNone/>
            </a:pPr>
            <a:r>
              <a:rPr lang="en-US" sz="900" dirty="0">
                <a:solidFill>
                  <a:srgbClr val="374151"/>
                </a:solidFill>
                <a:latin typeface="Calibri" pitchFamily="34" charset="0"/>
                <a:ea typeface="Calibri" pitchFamily="34" charset="-122"/>
                <a:cs typeface="Calibri" pitchFamily="34" charset="-120"/>
              </a:rPr>
              <a:t>Temporary special measures — quotas, pipelines, sponsorship — to achieve parity in corporate boards, public institutions, and senior management roles in at Local levels.</a:t>
            </a:r>
            <a:endParaRPr lang="en-US" sz="900" dirty="0"/>
          </a:p>
        </p:txBody>
      </p:sp>
      <p:sp>
        <p:nvSpPr>
          <p:cNvPr id="41" name="Shape 38"/>
          <p:cNvSpPr/>
          <p:nvPr/>
        </p:nvSpPr>
        <p:spPr>
          <a:xfrm>
            <a:off x="164592" y="2670048"/>
            <a:ext cx="566928" cy="1828800"/>
          </a:xfrm>
          <a:prstGeom prst="rect">
            <a:avLst/>
          </a:prstGeom>
          <a:solidFill>
            <a:srgbClr val="7B2FBE"/>
          </a:solidFill>
          <a:ln w="12700">
            <a:solidFill>
              <a:srgbClr val="7B2FBE"/>
            </a:solidFill>
            <a:prstDash val="solid"/>
          </a:ln>
        </p:spPr>
        <p:txBody>
          <a:bodyPr/>
          <a:lstStyle/>
          <a:p>
            <a:endParaRPr lang="en-NG"/>
          </a:p>
        </p:txBody>
      </p:sp>
      <p:sp>
        <p:nvSpPr>
          <p:cNvPr id="42" name="Text 39"/>
          <p:cNvSpPr/>
          <p:nvPr/>
        </p:nvSpPr>
        <p:spPr>
          <a:xfrm>
            <a:off x="164592" y="2670048"/>
            <a:ext cx="566928" cy="1828800"/>
          </a:xfrm>
          <a:prstGeom prst="rect">
            <a:avLst/>
          </a:prstGeom>
          <a:noFill/>
          <a:ln/>
        </p:spPr>
        <p:txBody>
          <a:bodyPr wrap="square" lIns="0" tIns="0" rIns="0" bIns="0" rtlCol="0" anchor="ctr"/>
          <a:lstStyle/>
          <a:p>
            <a:pPr marL="0" indent="0" algn="ctr">
              <a:buNone/>
            </a:pPr>
            <a:r>
              <a:rPr lang="en-US" sz="900" b="1" dirty="0">
                <a:solidFill>
                  <a:srgbClr val="FFFFFF"/>
                </a:solidFill>
                <a:latin typeface="Georgia" pitchFamily="34" charset="0"/>
                <a:ea typeface="Georgia" pitchFamily="34" charset="-122"/>
                <a:cs typeface="Georgia" pitchFamily="34" charset="-120"/>
              </a:rPr>
              <a:t>GR &amp;</a:t>
            </a:r>
            <a:endParaRPr lang="en-US" sz="900" dirty="0"/>
          </a:p>
          <a:p>
            <a:pPr marL="0" indent="0" algn="ctr">
              <a:buNone/>
            </a:pPr>
            <a:r>
              <a:rPr lang="en-US" sz="900" b="1" dirty="0">
                <a:solidFill>
                  <a:srgbClr val="FFFFFF"/>
                </a:solidFill>
                <a:latin typeface="Georgia" pitchFamily="34" charset="0"/>
                <a:ea typeface="Georgia" pitchFamily="34" charset="-122"/>
                <a:cs typeface="Georgia" pitchFamily="34" charset="-120"/>
              </a:rPr>
              <a:t>Art.</a:t>
            </a:r>
            <a:endParaRPr lang="en-US" sz="900" dirty="0"/>
          </a:p>
        </p:txBody>
      </p:sp>
      <p:sp>
        <p:nvSpPr>
          <p:cNvPr id="43" name="Shape 40"/>
          <p:cNvSpPr/>
          <p:nvPr/>
        </p:nvSpPr>
        <p:spPr>
          <a:xfrm>
            <a:off x="0" y="4937760"/>
            <a:ext cx="9144000" cy="205740"/>
          </a:xfrm>
          <a:prstGeom prst="rect">
            <a:avLst/>
          </a:prstGeom>
          <a:solidFill>
            <a:srgbClr val="5B21B6"/>
          </a:solidFill>
          <a:ln w="12700">
            <a:solidFill>
              <a:srgbClr val="5B21B6"/>
            </a:solidFill>
            <a:prstDash val="solid"/>
          </a:ln>
        </p:spPr>
        <p:txBody>
          <a:bodyPr/>
          <a:lstStyle/>
          <a:p>
            <a:endParaRPr lang="en-NG"/>
          </a:p>
        </p:txBody>
      </p:sp>
      <p:sp>
        <p:nvSpPr>
          <p:cNvPr id="44" name="Text 41"/>
          <p:cNvSpPr/>
          <p:nvPr/>
        </p:nvSpPr>
        <p:spPr>
          <a:xfrm>
            <a:off x="0" y="4937760"/>
            <a:ext cx="9144000" cy="205740"/>
          </a:xfrm>
          <a:prstGeom prst="rect">
            <a:avLst/>
          </a:prstGeom>
          <a:noFill/>
          <a:ln/>
        </p:spPr>
        <p:txBody>
          <a:bodyPr wrap="square" lIns="0" tIns="0" rIns="0" bIns="0" rtlCol="0" anchor="ctr"/>
          <a:lstStyle/>
          <a:p>
            <a:pPr marL="0" indent="0" algn="ctr">
              <a:buNone/>
            </a:pPr>
            <a:r>
              <a:rPr lang="en-US" sz="800" dirty="0">
                <a:solidFill>
                  <a:srgbClr val="FFFFFF"/>
                </a:solidFill>
                <a:latin typeface="Calibri" pitchFamily="34" charset="0"/>
                <a:ea typeface="Calibri" pitchFamily="34" charset="-122"/>
                <a:cs typeface="Calibri" pitchFamily="34" charset="-120"/>
              </a:rPr>
              <a:t>APPLICATION OF CEDAW AS A GROWTH CATALYST  |  CARDIFF  |  SLIDE 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home/claude/imgs/slide2_cardiff.png"/>
          <p:cNvPicPr>
            <a:picLocks noChangeAspect="1"/>
          </p:cNvPicPr>
          <p:nvPr/>
        </p:nvPicPr>
        <p:blipFill>
          <a:blip r:embed="rId3"/>
          <a:srcRect/>
          <a:stretch/>
        </p:blipFill>
        <p:spPr>
          <a:xfrm>
            <a:off x="-42850" y="-38862"/>
            <a:ext cx="3474720" cy="5143500"/>
          </a:xfrm>
          <a:prstGeom prst="rect">
            <a:avLst/>
          </a:prstGeom>
        </p:spPr>
      </p:pic>
      <p:sp>
        <p:nvSpPr>
          <p:cNvPr id="3" name="Shape 0"/>
          <p:cNvSpPr/>
          <p:nvPr/>
        </p:nvSpPr>
        <p:spPr>
          <a:xfrm>
            <a:off x="-15949" y="-229503"/>
            <a:ext cx="3474720" cy="4421124"/>
          </a:xfrm>
          <a:prstGeom prst="rect">
            <a:avLst/>
          </a:prstGeom>
          <a:solidFill>
            <a:srgbClr val="5B21B6">
              <a:alpha val="80000"/>
            </a:srgbClr>
          </a:solidFill>
          <a:ln w="12700">
            <a:solidFill>
              <a:srgbClr val="5B21B6">
                <a:alpha val="80000"/>
              </a:srgbClr>
            </a:solidFill>
            <a:prstDash val="solid"/>
          </a:ln>
        </p:spPr>
        <p:txBody>
          <a:bodyPr/>
          <a:lstStyle/>
          <a:p>
            <a:endParaRPr lang="en-NG" dirty="0"/>
          </a:p>
        </p:txBody>
      </p:sp>
      <p:sp>
        <p:nvSpPr>
          <p:cNvPr id="4" name="Text 1"/>
          <p:cNvSpPr/>
          <p:nvPr/>
        </p:nvSpPr>
        <p:spPr>
          <a:xfrm>
            <a:off x="182880" y="274320"/>
            <a:ext cx="3108960" cy="1097280"/>
          </a:xfrm>
          <a:prstGeom prst="rect">
            <a:avLst/>
          </a:prstGeom>
          <a:noFill/>
          <a:ln/>
        </p:spPr>
        <p:txBody>
          <a:bodyPr wrap="square" rtlCol="0" anchor="ctr"/>
          <a:lstStyle/>
          <a:p>
            <a:pPr marL="0" indent="0" algn="l">
              <a:buNone/>
            </a:pPr>
            <a:r>
              <a:rPr lang="en-US" sz="2800" b="1" dirty="0">
                <a:solidFill>
                  <a:srgbClr val="FFFFFF"/>
                </a:solidFill>
                <a:latin typeface="Georgia" pitchFamily="34" charset="0"/>
                <a:ea typeface="Georgia" pitchFamily="34" charset="-122"/>
                <a:cs typeface="Georgia" pitchFamily="34" charset="-120"/>
              </a:rPr>
              <a:t>CONTEXT AND BACKGROUND</a:t>
            </a:r>
            <a:endParaRPr lang="en-US" sz="2800" dirty="0"/>
          </a:p>
        </p:txBody>
      </p:sp>
      <p:sp>
        <p:nvSpPr>
          <p:cNvPr id="6" name="Shape 3"/>
          <p:cNvSpPr>
            <a:spLocks/>
          </p:cNvSpPr>
          <p:nvPr/>
        </p:nvSpPr>
        <p:spPr>
          <a:xfrm>
            <a:off x="106113" y="1390739"/>
            <a:ext cx="3108960" cy="749808"/>
          </a:xfrm>
          <a:prstGeom prst="rect">
            <a:avLst/>
          </a:prstGeom>
          <a:solidFill>
            <a:srgbClr val="FFFFFF">
              <a:alpha val="88000"/>
            </a:srgbClr>
          </a:solidFill>
          <a:ln w="6350">
            <a:solidFill>
              <a:srgbClr val="FFFFFF">
                <a:alpha val="40000"/>
              </a:srgbClr>
            </a:solidFill>
            <a:prstDash val="solid"/>
          </a:ln>
        </p:spPr>
        <p:txBody>
          <a:bodyPr/>
          <a:lstStyle/>
          <a:p>
            <a:endParaRPr lang="en-NG"/>
          </a:p>
        </p:txBody>
      </p:sp>
      <p:sp>
        <p:nvSpPr>
          <p:cNvPr id="7" name="Text 4"/>
          <p:cNvSpPr>
            <a:spLocks/>
          </p:cNvSpPr>
          <p:nvPr/>
        </p:nvSpPr>
        <p:spPr>
          <a:xfrm>
            <a:off x="228600" y="1371734"/>
            <a:ext cx="914400" cy="685800"/>
          </a:xfrm>
          <a:prstGeom prst="rect">
            <a:avLst/>
          </a:prstGeom>
          <a:noFill/>
          <a:ln/>
        </p:spPr>
        <p:txBody>
          <a:bodyPr wrap="square" rtlCol="0" anchor="ctr"/>
          <a:lstStyle/>
          <a:p>
            <a:pPr marL="0" indent="0" algn="ctr">
              <a:buNone/>
            </a:pPr>
            <a:r>
              <a:rPr lang="en-US" sz="2200" b="1" dirty="0">
                <a:solidFill>
                  <a:srgbClr val="F43F5E"/>
                </a:solidFill>
                <a:latin typeface="Georgia" pitchFamily="34" charset="0"/>
              </a:rPr>
              <a:t>Sept. 2023</a:t>
            </a:r>
            <a:endParaRPr lang="en-US" sz="2200" dirty="0"/>
          </a:p>
        </p:txBody>
      </p:sp>
      <p:sp>
        <p:nvSpPr>
          <p:cNvPr id="8" name="Text 5"/>
          <p:cNvSpPr>
            <a:spLocks/>
          </p:cNvSpPr>
          <p:nvPr/>
        </p:nvSpPr>
        <p:spPr>
          <a:xfrm>
            <a:off x="1150335" y="1473913"/>
            <a:ext cx="2057400" cy="621792"/>
          </a:xfrm>
          <a:prstGeom prst="rect">
            <a:avLst/>
          </a:prstGeom>
          <a:noFill/>
          <a:ln/>
        </p:spPr>
        <p:txBody>
          <a:bodyPr wrap="square" rtlCol="0" anchor="ctr"/>
          <a:lstStyle/>
          <a:p>
            <a:pPr marL="0" indent="0">
              <a:buNone/>
            </a:pPr>
            <a:r>
              <a:rPr lang="en-US" sz="1200" dirty="0">
                <a:solidFill>
                  <a:srgbClr val="FF0000"/>
                </a:solidFill>
                <a:latin typeface="Calibri" pitchFamily="34" charset="0"/>
                <a:cs typeface="Calibri" pitchFamily="34" charset="-120"/>
              </a:rPr>
              <a:t>OHCHR/CEDAW EXPERT GP MTG on LGs &amp; HR Mechanisms Geneva event</a:t>
            </a:r>
            <a:endParaRPr lang="en-US" sz="1200" dirty="0">
              <a:solidFill>
                <a:srgbClr val="FF0000"/>
              </a:solidFill>
            </a:endParaRPr>
          </a:p>
        </p:txBody>
      </p:sp>
      <p:sp>
        <p:nvSpPr>
          <p:cNvPr id="9" name="Shape 6"/>
          <p:cNvSpPr/>
          <p:nvPr/>
        </p:nvSpPr>
        <p:spPr>
          <a:xfrm>
            <a:off x="29770" y="2274013"/>
            <a:ext cx="3108960" cy="749808"/>
          </a:xfrm>
          <a:prstGeom prst="rect">
            <a:avLst/>
          </a:prstGeom>
          <a:solidFill>
            <a:srgbClr val="FFFFFF">
              <a:alpha val="88000"/>
            </a:srgbClr>
          </a:solidFill>
          <a:ln w="6350">
            <a:solidFill>
              <a:srgbClr val="FFFFFF">
                <a:alpha val="40000"/>
              </a:srgbClr>
            </a:solidFill>
            <a:prstDash val="solid"/>
          </a:ln>
        </p:spPr>
        <p:txBody>
          <a:bodyPr/>
          <a:lstStyle/>
          <a:p>
            <a:endParaRPr lang="en-NG"/>
          </a:p>
        </p:txBody>
      </p:sp>
      <p:sp>
        <p:nvSpPr>
          <p:cNvPr id="10" name="Text 7"/>
          <p:cNvSpPr/>
          <p:nvPr/>
        </p:nvSpPr>
        <p:spPr>
          <a:xfrm>
            <a:off x="-9358" y="2280711"/>
            <a:ext cx="1828800" cy="841248"/>
          </a:xfrm>
          <a:prstGeom prst="rect">
            <a:avLst/>
          </a:prstGeom>
          <a:noFill/>
          <a:ln/>
        </p:spPr>
        <p:txBody>
          <a:bodyPr wrap="square" rtlCol="0" anchor="ctr"/>
          <a:lstStyle/>
          <a:p>
            <a:pPr marL="0" indent="0">
              <a:buNone/>
            </a:pPr>
            <a:r>
              <a:rPr lang="en-US" sz="1200" b="1" dirty="0">
                <a:solidFill>
                  <a:srgbClr val="FCD34D"/>
                </a:solidFill>
                <a:latin typeface="Georgia" pitchFamily="34" charset="0"/>
              </a:rPr>
              <a:t>92</a:t>
            </a:r>
            <a:r>
              <a:rPr lang="en-US" sz="1200" b="1" baseline="30000" dirty="0">
                <a:solidFill>
                  <a:srgbClr val="FCD34D"/>
                </a:solidFill>
                <a:latin typeface="Georgia" pitchFamily="34" charset="0"/>
              </a:rPr>
              <a:t>ND</a:t>
            </a:r>
            <a:r>
              <a:rPr lang="en-US" sz="1200" b="1" dirty="0">
                <a:solidFill>
                  <a:srgbClr val="FCD34D"/>
                </a:solidFill>
                <a:latin typeface="Georgia" pitchFamily="34" charset="0"/>
              </a:rPr>
              <a:t> CEDAW SESSION Feb 2024</a:t>
            </a:r>
            <a:endParaRPr lang="en-US" sz="1200" dirty="0"/>
          </a:p>
        </p:txBody>
      </p:sp>
      <p:sp>
        <p:nvSpPr>
          <p:cNvPr id="11" name="Text 8"/>
          <p:cNvSpPr/>
          <p:nvPr/>
        </p:nvSpPr>
        <p:spPr>
          <a:xfrm>
            <a:off x="1607749" y="2354580"/>
            <a:ext cx="1886428" cy="713232"/>
          </a:xfrm>
          <a:prstGeom prst="rect">
            <a:avLst/>
          </a:prstGeom>
          <a:noFill/>
          <a:ln/>
        </p:spPr>
        <p:txBody>
          <a:bodyPr wrap="square" rtlCol="0" anchor="ctr"/>
          <a:lstStyle/>
          <a:p>
            <a:pPr marL="0" indent="0">
              <a:buNone/>
            </a:pPr>
            <a:r>
              <a:rPr lang="en-US" sz="950" dirty="0">
                <a:solidFill>
                  <a:srgbClr val="FF0000"/>
                </a:solidFill>
                <a:latin typeface="Calibri" pitchFamily="34" charset="0"/>
                <a:ea typeface="Calibri" pitchFamily="34" charset="-122"/>
                <a:cs typeface="Calibri" pitchFamily="34" charset="-120"/>
              </a:rPr>
              <a:t>CITIES FOR CEADW AND FUTURE PROJECTS DIALOUGE WITH CEDAW COMMITEE</a:t>
            </a:r>
            <a:endParaRPr lang="en-US" sz="950" dirty="0">
              <a:solidFill>
                <a:srgbClr val="FF0000"/>
              </a:solidFill>
            </a:endParaRPr>
          </a:p>
        </p:txBody>
      </p:sp>
      <p:sp>
        <p:nvSpPr>
          <p:cNvPr id="12" name="Shape 9"/>
          <p:cNvSpPr/>
          <p:nvPr/>
        </p:nvSpPr>
        <p:spPr>
          <a:xfrm>
            <a:off x="53269" y="3173926"/>
            <a:ext cx="3108960" cy="749808"/>
          </a:xfrm>
          <a:prstGeom prst="rect">
            <a:avLst/>
          </a:prstGeom>
          <a:solidFill>
            <a:srgbClr val="FFFFFF">
              <a:alpha val="88000"/>
            </a:srgbClr>
          </a:solidFill>
          <a:ln w="6350">
            <a:solidFill>
              <a:srgbClr val="FFFFFF">
                <a:alpha val="40000"/>
              </a:srgbClr>
            </a:solidFill>
            <a:prstDash val="solid"/>
          </a:ln>
        </p:spPr>
        <p:txBody>
          <a:bodyPr/>
          <a:lstStyle/>
          <a:p>
            <a:endParaRPr lang="en-NG"/>
          </a:p>
        </p:txBody>
      </p:sp>
      <p:sp>
        <p:nvSpPr>
          <p:cNvPr id="13" name="Text 10"/>
          <p:cNvSpPr/>
          <p:nvPr/>
        </p:nvSpPr>
        <p:spPr>
          <a:xfrm>
            <a:off x="17863" y="3184014"/>
            <a:ext cx="1355651" cy="685800"/>
          </a:xfrm>
          <a:prstGeom prst="rect">
            <a:avLst/>
          </a:prstGeom>
          <a:noFill/>
          <a:ln/>
        </p:spPr>
        <p:txBody>
          <a:bodyPr wrap="square" rtlCol="0" anchor="ctr"/>
          <a:lstStyle/>
          <a:p>
            <a:pPr marL="0" indent="0" algn="ctr">
              <a:buNone/>
            </a:pPr>
            <a:r>
              <a:rPr lang="en-US" sz="1600" b="1" dirty="0">
                <a:solidFill>
                  <a:srgbClr val="10B981"/>
                </a:solidFill>
                <a:latin typeface="Georgia" pitchFamily="34" charset="0"/>
              </a:rPr>
              <a:t>2025 CSW69</a:t>
            </a:r>
            <a:endParaRPr lang="en-US" sz="1600" dirty="0"/>
          </a:p>
        </p:txBody>
      </p:sp>
      <p:sp>
        <p:nvSpPr>
          <p:cNvPr id="14" name="Text 11"/>
          <p:cNvSpPr/>
          <p:nvPr/>
        </p:nvSpPr>
        <p:spPr>
          <a:xfrm>
            <a:off x="1214557" y="3235461"/>
            <a:ext cx="2057400" cy="621792"/>
          </a:xfrm>
          <a:prstGeom prst="rect">
            <a:avLst/>
          </a:prstGeom>
          <a:noFill/>
          <a:ln/>
        </p:spPr>
        <p:txBody>
          <a:bodyPr wrap="square" rtlCol="0" anchor="ctr"/>
          <a:lstStyle/>
          <a:p>
            <a:pPr marL="0" indent="0">
              <a:buNone/>
            </a:pPr>
            <a:r>
              <a:rPr lang="en-US" sz="950" dirty="0">
                <a:solidFill>
                  <a:srgbClr val="FF0000"/>
                </a:solidFill>
                <a:latin typeface="Calibri" pitchFamily="34" charset="0"/>
                <a:ea typeface="Calibri" pitchFamily="34" charset="-122"/>
                <a:cs typeface="Calibri" pitchFamily="34" charset="-120"/>
              </a:rPr>
              <a:t>NIGERIA BECOMES FIRST COUNTRY TO ADOPT CITIES FOR CEDAW GLOBALLLY</a:t>
            </a:r>
            <a:endParaRPr lang="en-US" sz="950" dirty="0">
              <a:solidFill>
                <a:srgbClr val="FF0000"/>
              </a:solidFill>
            </a:endParaRPr>
          </a:p>
        </p:txBody>
      </p:sp>
      <p:sp>
        <p:nvSpPr>
          <p:cNvPr id="15" name="Shape 12"/>
          <p:cNvSpPr/>
          <p:nvPr/>
        </p:nvSpPr>
        <p:spPr>
          <a:xfrm>
            <a:off x="3657600" y="201168"/>
            <a:ext cx="2514600" cy="2148840"/>
          </a:xfrm>
          <a:prstGeom prst="rect">
            <a:avLst/>
          </a:prstGeom>
          <a:solidFill>
            <a:srgbClr val="F9FAFB"/>
          </a:solidFill>
          <a:ln w="6350">
            <a:solidFill>
              <a:srgbClr val="E5E7EB"/>
            </a:solidFill>
            <a:prstDash val="solid"/>
          </a:ln>
          <a:effectLst>
            <a:outerShdw blurRad="76200" dist="25400" dir="8100000" algn="bl" rotWithShape="0">
              <a:srgbClr val="000000">
                <a:alpha val="8000"/>
              </a:srgbClr>
            </a:outerShdw>
          </a:effectLst>
        </p:spPr>
        <p:txBody>
          <a:bodyPr/>
          <a:lstStyle/>
          <a:p>
            <a:endParaRPr lang="en-NG"/>
          </a:p>
        </p:txBody>
      </p:sp>
      <p:sp>
        <p:nvSpPr>
          <p:cNvPr id="16" name="Shape 13"/>
          <p:cNvSpPr/>
          <p:nvPr/>
        </p:nvSpPr>
        <p:spPr>
          <a:xfrm>
            <a:off x="3657600" y="201168"/>
            <a:ext cx="2514600" cy="54864"/>
          </a:xfrm>
          <a:prstGeom prst="rect">
            <a:avLst/>
          </a:prstGeom>
          <a:solidFill>
            <a:srgbClr val="7B2FBE"/>
          </a:solidFill>
          <a:ln w="12700">
            <a:solidFill>
              <a:srgbClr val="7B2FBE"/>
            </a:solidFill>
            <a:prstDash val="solid"/>
          </a:ln>
        </p:spPr>
        <p:txBody>
          <a:bodyPr/>
          <a:lstStyle/>
          <a:p>
            <a:endParaRPr lang="en-NG"/>
          </a:p>
        </p:txBody>
      </p:sp>
      <p:sp>
        <p:nvSpPr>
          <p:cNvPr id="17" name="Text 14"/>
          <p:cNvSpPr/>
          <p:nvPr/>
        </p:nvSpPr>
        <p:spPr>
          <a:xfrm>
            <a:off x="3767328" y="310896"/>
            <a:ext cx="2331720" cy="347472"/>
          </a:xfrm>
          <a:prstGeom prst="rect">
            <a:avLst/>
          </a:prstGeom>
          <a:noFill/>
          <a:ln/>
        </p:spPr>
        <p:txBody>
          <a:bodyPr wrap="square" rtlCol="0" anchor="ctr"/>
          <a:lstStyle/>
          <a:p>
            <a:pPr marL="0" indent="0">
              <a:buNone/>
            </a:pPr>
            <a:r>
              <a:rPr lang="en-US" sz="1050" b="1" dirty="0">
                <a:solidFill>
                  <a:srgbClr val="7B2FBE"/>
                </a:solidFill>
                <a:latin typeface="Georgia" pitchFamily="34" charset="0"/>
                <a:ea typeface="Georgia" pitchFamily="34" charset="-122"/>
                <a:cs typeface="Georgia" pitchFamily="34" charset="-120"/>
              </a:rPr>
              <a:t>⚖  CEDAW as a Legal Catalyst</a:t>
            </a:r>
            <a:endParaRPr lang="en-US" sz="1050" dirty="0"/>
          </a:p>
        </p:txBody>
      </p:sp>
      <p:sp>
        <p:nvSpPr>
          <p:cNvPr id="18" name="Text 15"/>
          <p:cNvSpPr/>
          <p:nvPr/>
        </p:nvSpPr>
        <p:spPr>
          <a:xfrm>
            <a:off x="3767328" y="676656"/>
            <a:ext cx="2331720" cy="1572768"/>
          </a:xfrm>
          <a:prstGeom prst="rect">
            <a:avLst/>
          </a:prstGeom>
          <a:noFill/>
          <a:ln/>
        </p:spPr>
        <p:txBody>
          <a:bodyPr wrap="square" rtlCol="0" anchor="ctr"/>
          <a:lstStyle/>
          <a:p>
            <a:pPr marL="0" indent="0">
              <a:buNone/>
            </a:pPr>
            <a:r>
              <a:rPr lang="en-US" sz="950" dirty="0">
                <a:solidFill>
                  <a:srgbClr val="374151"/>
                </a:solidFill>
                <a:latin typeface="Calibri" pitchFamily="34" charset="0"/>
                <a:ea typeface="Calibri" pitchFamily="34" charset="-122"/>
                <a:cs typeface="Calibri" pitchFamily="34" charset="-120"/>
              </a:rPr>
              <a:t>Binding obligations on States to eliminate discrimination in business, finance, and economic participation — including in growing services, tech, and public administration sectors in Cities, LG &amp; Municipalities.</a:t>
            </a:r>
            <a:endParaRPr lang="en-US" sz="950" dirty="0"/>
          </a:p>
        </p:txBody>
      </p:sp>
      <p:sp>
        <p:nvSpPr>
          <p:cNvPr id="19" name="Shape 16"/>
          <p:cNvSpPr/>
          <p:nvPr/>
        </p:nvSpPr>
        <p:spPr>
          <a:xfrm>
            <a:off x="6309360" y="201168"/>
            <a:ext cx="2514600" cy="2148840"/>
          </a:xfrm>
          <a:prstGeom prst="rect">
            <a:avLst/>
          </a:prstGeom>
          <a:solidFill>
            <a:srgbClr val="F9FAFB"/>
          </a:solidFill>
          <a:ln w="6350">
            <a:solidFill>
              <a:srgbClr val="E5E7EB"/>
            </a:solidFill>
            <a:prstDash val="solid"/>
          </a:ln>
          <a:effectLst>
            <a:outerShdw blurRad="76200" dist="25400" dir="8100000" algn="bl" rotWithShape="0">
              <a:srgbClr val="000000">
                <a:alpha val="8000"/>
              </a:srgbClr>
            </a:outerShdw>
          </a:effectLst>
        </p:spPr>
        <p:txBody>
          <a:bodyPr/>
          <a:lstStyle/>
          <a:p>
            <a:endParaRPr lang="en-NG"/>
          </a:p>
        </p:txBody>
      </p:sp>
      <p:sp>
        <p:nvSpPr>
          <p:cNvPr id="20" name="Shape 17"/>
          <p:cNvSpPr/>
          <p:nvPr/>
        </p:nvSpPr>
        <p:spPr>
          <a:xfrm>
            <a:off x="6309360" y="201168"/>
            <a:ext cx="2514600" cy="54864"/>
          </a:xfrm>
          <a:prstGeom prst="rect">
            <a:avLst/>
          </a:prstGeom>
          <a:solidFill>
            <a:srgbClr val="0D9488"/>
          </a:solidFill>
          <a:ln w="12700">
            <a:solidFill>
              <a:srgbClr val="0D9488"/>
            </a:solidFill>
            <a:prstDash val="solid"/>
          </a:ln>
        </p:spPr>
        <p:txBody>
          <a:bodyPr/>
          <a:lstStyle/>
          <a:p>
            <a:endParaRPr lang="en-NG"/>
          </a:p>
        </p:txBody>
      </p:sp>
      <p:sp>
        <p:nvSpPr>
          <p:cNvPr id="21" name="Text 18"/>
          <p:cNvSpPr/>
          <p:nvPr/>
        </p:nvSpPr>
        <p:spPr>
          <a:xfrm>
            <a:off x="6419088" y="310896"/>
            <a:ext cx="2331720" cy="347472"/>
          </a:xfrm>
          <a:prstGeom prst="rect">
            <a:avLst/>
          </a:prstGeom>
          <a:noFill/>
          <a:ln/>
        </p:spPr>
        <p:txBody>
          <a:bodyPr wrap="square" rtlCol="0" anchor="ctr"/>
          <a:lstStyle/>
          <a:p>
            <a:pPr marL="0" indent="0">
              <a:buNone/>
            </a:pPr>
            <a:r>
              <a:rPr lang="en-US" sz="1050" b="1" dirty="0">
                <a:solidFill>
                  <a:srgbClr val="0D9488"/>
                </a:solidFill>
                <a:latin typeface="Georgia" pitchFamily="34" charset="0"/>
                <a:ea typeface="Georgia" pitchFamily="34" charset="-122"/>
                <a:cs typeface="Georgia" pitchFamily="34" charset="-120"/>
              </a:rPr>
              <a:t>📈  Economic Context</a:t>
            </a:r>
            <a:endParaRPr lang="en-US" sz="1050" dirty="0"/>
          </a:p>
        </p:txBody>
      </p:sp>
      <p:sp>
        <p:nvSpPr>
          <p:cNvPr id="22" name="Text 19"/>
          <p:cNvSpPr/>
          <p:nvPr/>
        </p:nvSpPr>
        <p:spPr>
          <a:xfrm>
            <a:off x="6419088" y="676656"/>
            <a:ext cx="2331720" cy="1572768"/>
          </a:xfrm>
          <a:prstGeom prst="rect">
            <a:avLst/>
          </a:prstGeom>
          <a:noFill/>
          <a:ln/>
        </p:spPr>
        <p:txBody>
          <a:bodyPr wrap="square" rtlCol="0" anchor="ctr"/>
          <a:lstStyle/>
          <a:p>
            <a:pPr marL="0" indent="0">
              <a:buNone/>
            </a:pPr>
            <a:r>
              <a:rPr lang="en-US" sz="950" dirty="0">
                <a:solidFill>
                  <a:srgbClr val="374151"/>
                </a:solidFill>
                <a:latin typeface="Calibri" pitchFamily="34" charset="0"/>
                <a:ea typeface="Calibri" pitchFamily="34" charset="-122"/>
                <a:cs typeface="Calibri" pitchFamily="34" charset="-120"/>
              </a:rPr>
              <a:t>Gender monopoly of Financial sector, Procurement Thus women earn significantly less overall and are over-represented in low-paid sectors — a direct CEDAW compliance failure.</a:t>
            </a:r>
            <a:endParaRPr lang="en-US" sz="950" dirty="0"/>
          </a:p>
        </p:txBody>
      </p:sp>
      <p:sp>
        <p:nvSpPr>
          <p:cNvPr id="23" name="Shape 20"/>
          <p:cNvSpPr/>
          <p:nvPr/>
        </p:nvSpPr>
        <p:spPr>
          <a:xfrm>
            <a:off x="3657600" y="2532888"/>
            <a:ext cx="2514600" cy="2148840"/>
          </a:xfrm>
          <a:prstGeom prst="rect">
            <a:avLst/>
          </a:prstGeom>
          <a:solidFill>
            <a:srgbClr val="F9FAFB"/>
          </a:solidFill>
          <a:ln w="6350">
            <a:solidFill>
              <a:srgbClr val="E5E7EB"/>
            </a:solidFill>
            <a:prstDash val="solid"/>
          </a:ln>
          <a:effectLst>
            <a:outerShdw blurRad="76200" dist="25400" dir="8100000" algn="bl" rotWithShape="0">
              <a:srgbClr val="000000">
                <a:alpha val="8000"/>
              </a:srgbClr>
            </a:outerShdw>
          </a:effectLst>
        </p:spPr>
        <p:txBody>
          <a:bodyPr/>
          <a:lstStyle/>
          <a:p>
            <a:endParaRPr lang="en-NG"/>
          </a:p>
        </p:txBody>
      </p:sp>
      <p:sp>
        <p:nvSpPr>
          <p:cNvPr id="24" name="Shape 21"/>
          <p:cNvSpPr/>
          <p:nvPr/>
        </p:nvSpPr>
        <p:spPr>
          <a:xfrm>
            <a:off x="3657600" y="2532888"/>
            <a:ext cx="2514600" cy="54864"/>
          </a:xfrm>
          <a:prstGeom prst="rect">
            <a:avLst/>
          </a:prstGeom>
          <a:solidFill>
            <a:srgbClr val="F97316"/>
          </a:solidFill>
          <a:ln w="12700">
            <a:solidFill>
              <a:srgbClr val="F97316"/>
            </a:solidFill>
            <a:prstDash val="solid"/>
          </a:ln>
        </p:spPr>
        <p:txBody>
          <a:bodyPr/>
          <a:lstStyle/>
          <a:p>
            <a:endParaRPr lang="en-NG"/>
          </a:p>
        </p:txBody>
      </p:sp>
      <p:sp>
        <p:nvSpPr>
          <p:cNvPr id="25" name="Text 22"/>
          <p:cNvSpPr/>
          <p:nvPr/>
        </p:nvSpPr>
        <p:spPr>
          <a:xfrm>
            <a:off x="3767328" y="2642616"/>
            <a:ext cx="2331720" cy="347472"/>
          </a:xfrm>
          <a:prstGeom prst="rect">
            <a:avLst/>
          </a:prstGeom>
          <a:noFill/>
          <a:ln/>
        </p:spPr>
        <p:txBody>
          <a:bodyPr wrap="square" rtlCol="0" anchor="ctr"/>
          <a:lstStyle/>
          <a:p>
            <a:pPr marL="0" indent="0">
              <a:buNone/>
            </a:pPr>
            <a:r>
              <a:rPr lang="en-US" sz="1050" b="1" dirty="0">
                <a:solidFill>
                  <a:srgbClr val="F97316"/>
                </a:solidFill>
                <a:latin typeface="Georgia" pitchFamily="34" charset="0"/>
                <a:ea typeface="Georgia" pitchFamily="34" charset="-122"/>
                <a:cs typeface="Georgia" pitchFamily="34" charset="-120"/>
              </a:rPr>
              <a:t>🤝  Business &amp; Human Rights Nexus</a:t>
            </a:r>
            <a:endParaRPr lang="en-US" sz="1050" dirty="0"/>
          </a:p>
        </p:txBody>
      </p:sp>
      <p:sp>
        <p:nvSpPr>
          <p:cNvPr id="26" name="Text 23"/>
          <p:cNvSpPr/>
          <p:nvPr/>
        </p:nvSpPr>
        <p:spPr>
          <a:xfrm>
            <a:off x="3767328" y="3008376"/>
            <a:ext cx="2331720" cy="1572768"/>
          </a:xfrm>
          <a:prstGeom prst="rect">
            <a:avLst/>
          </a:prstGeom>
          <a:noFill/>
          <a:ln/>
        </p:spPr>
        <p:txBody>
          <a:bodyPr wrap="square" rtlCol="0" anchor="ctr"/>
          <a:lstStyle/>
          <a:p>
            <a:pPr marL="0" indent="0">
              <a:buNone/>
            </a:pPr>
            <a:r>
              <a:rPr lang="en-US" sz="950" dirty="0">
                <a:solidFill>
                  <a:srgbClr val="374151"/>
                </a:solidFill>
                <a:latin typeface="Calibri" pitchFamily="34" charset="0"/>
                <a:ea typeface="Calibri" pitchFamily="34" charset="-122"/>
                <a:cs typeface="Calibri" pitchFamily="34" charset="-120"/>
              </a:rPr>
              <a:t>UN Guiding Principles on BHR require businesses to respect, protect, and remedy gender-based harms. CEDAW strengthens this with enforceable State obligations and Committee oversight.</a:t>
            </a:r>
            <a:endParaRPr lang="en-US" sz="950" dirty="0"/>
          </a:p>
        </p:txBody>
      </p:sp>
      <p:sp>
        <p:nvSpPr>
          <p:cNvPr id="27" name="Shape 24"/>
          <p:cNvSpPr/>
          <p:nvPr/>
        </p:nvSpPr>
        <p:spPr>
          <a:xfrm>
            <a:off x="6309360" y="2532888"/>
            <a:ext cx="2514600" cy="2148840"/>
          </a:xfrm>
          <a:prstGeom prst="rect">
            <a:avLst/>
          </a:prstGeom>
          <a:solidFill>
            <a:srgbClr val="F9FAFB"/>
          </a:solidFill>
          <a:ln w="6350">
            <a:solidFill>
              <a:srgbClr val="E5E7EB"/>
            </a:solidFill>
            <a:prstDash val="solid"/>
          </a:ln>
          <a:effectLst>
            <a:outerShdw blurRad="76200" dist="25400" dir="8100000" algn="bl" rotWithShape="0">
              <a:srgbClr val="000000">
                <a:alpha val="8000"/>
              </a:srgbClr>
            </a:outerShdw>
          </a:effectLst>
        </p:spPr>
        <p:txBody>
          <a:bodyPr/>
          <a:lstStyle/>
          <a:p>
            <a:endParaRPr lang="en-NG"/>
          </a:p>
        </p:txBody>
      </p:sp>
      <p:sp>
        <p:nvSpPr>
          <p:cNvPr id="28" name="Shape 25"/>
          <p:cNvSpPr/>
          <p:nvPr/>
        </p:nvSpPr>
        <p:spPr>
          <a:xfrm>
            <a:off x="6309360" y="2532888"/>
            <a:ext cx="2514600" cy="54864"/>
          </a:xfrm>
          <a:prstGeom prst="rect">
            <a:avLst/>
          </a:prstGeom>
          <a:solidFill>
            <a:srgbClr val="10B981"/>
          </a:solidFill>
          <a:ln w="12700">
            <a:solidFill>
              <a:srgbClr val="10B981"/>
            </a:solidFill>
            <a:prstDash val="solid"/>
          </a:ln>
        </p:spPr>
        <p:txBody>
          <a:bodyPr/>
          <a:lstStyle/>
          <a:p>
            <a:endParaRPr lang="en-NG"/>
          </a:p>
        </p:txBody>
      </p:sp>
      <p:sp>
        <p:nvSpPr>
          <p:cNvPr id="29" name="Text 26"/>
          <p:cNvSpPr/>
          <p:nvPr/>
        </p:nvSpPr>
        <p:spPr>
          <a:xfrm>
            <a:off x="6419088" y="2642616"/>
            <a:ext cx="2331720" cy="347472"/>
          </a:xfrm>
          <a:prstGeom prst="rect">
            <a:avLst/>
          </a:prstGeom>
          <a:noFill/>
          <a:ln/>
        </p:spPr>
        <p:txBody>
          <a:bodyPr wrap="square" rtlCol="0" anchor="ctr"/>
          <a:lstStyle/>
          <a:p>
            <a:pPr marL="0" indent="0">
              <a:buNone/>
            </a:pPr>
            <a:r>
              <a:rPr lang="en-US" sz="1050" b="1" dirty="0">
                <a:solidFill>
                  <a:srgbClr val="10B981"/>
                </a:solidFill>
                <a:latin typeface="Georgia" pitchFamily="34" charset="0"/>
                <a:ea typeface="Georgia" pitchFamily="34" charset="-122"/>
                <a:cs typeface="Georgia" pitchFamily="34" charset="-120"/>
              </a:rPr>
              <a:t>🌱  Growth Through Equality</a:t>
            </a:r>
            <a:endParaRPr lang="en-US" sz="1050" dirty="0"/>
          </a:p>
        </p:txBody>
      </p:sp>
      <p:sp>
        <p:nvSpPr>
          <p:cNvPr id="30" name="Text 27"/>
          <p:cNvSpPr/>
          <p:nvPr/>
        </p:nvSpPr>
        <p:spPr>
          <a:xfrm>
            <a:off x="6419088" y="3008376"/>
            <a:ext cx="2331720" cy="1572768"/>
          </a:xfrm>
          <a:prstGeom prst="rect">
            <a:avLst/>
          </a:prstGeom>
          <a:noFill/>
          <a:ln/>
        </p:spPr>
        <p:txBody>
          <a:bodyPr wrap="square" rtlCol="0" anchor="ctr"/>
          <a:lstStyle/>
          <a:p>
            <a:pPr marL="0" indent="0">
              <a:buNone/>
            </a:pPr>
            <a:r>
              <a:rPr lang="en-US" sz="950" dirty="0">
                <a:solidFill>
                  <a:srgbClr val="374151"/>
                </a:solidFill>
                <a:latin typeface="Calibri" pitchFamily="34" charset="0"/>
                <a:ea typeface="Calibri" pitchFamily="34" charset="-122"/>
                <a:cs typeface="Calibri" pitchFamily="34" charset="-120"/>
              </a:rPr>
              <a:t>Full gender parity could add to global &amp;City economies. Path to sustainable growth runs through equitable labour markets and CEDAW compliance.</a:t>
            </a:r>
            <a:endParaRPr lang="en-US" sz="950" dirty="0"/>
          </a:p>
        </p:txBody>
      </p:sp>
      <p:sp>
        <p:nvSpPr>
          <p:cNvPr id="31" name="Shape 28"/>
          <p:cNvSpPr/>
          <p:nvPr/>
        </p:nvSpPr>
        <p:spPr>
          <a:xfrm>
            <a:off x="0" y="4937760"/>
            <a:ext cx="9144000" cy="205740"/>
          </a:xfrm>
          <a:prstGeom prst="rect">
            <a:avLst/>
          </a:prstGeom>
          <a:solidFill>
            <a:srgbClr val="5B21B6"/>
          </a:solidFill>
          <a:ln w="12700">
            <a:solidFill>
              <a:srgbClr val="5B21B6"/>
            </a:solidFill>
            <a:prstDash val="solid"/>
          </a:ln>
        </p:spPr>
        <p:txBody>
          <a:bodyPr/>
          <a:lstStyle/>
          <a:p>
            <a:endParaRPr lang="en-NG"/>
          </a:p>
        </p:txBody>
      </p:sp>
      <p:sp>
        <p:nvSpPr>
          <p:cNvPr id="32" name="Text 29"/>
          <p:cNvSpPr/>
          <p:nvPr/>
        </p:nvSpPr>
        <p:spPr>
          <a:xfrm>
            <a:off x="0" y="4937760"/>
            <a:ext cx="9144000" cy="205740"/>
          </a:xfrm>
          <a:prstGeom prst="rect">
            <a:avLst/>
          </a:prstGeom>
          <a:noFill/>
          <a:ln/>
        </p:spPr>
        <p:txBody>
          <a:bodyPr wrap="square" lIns="0" tIns="0" rIns="0" bIns="0" rtlCol="0" anchor="ctr"/>
          <a:lstStyle/>
          <a:p>
            <a:pPr marL="0" indent="0" algn="ctr">
              <a:buNone/>
            </a:pPr>
            <a:r>
              <a:rPr lang="en-US" sz="800" dirty="0">
                <a:solidFill>
                  <a:srgbClr val="FFFFFF"/>
                </a:solidFill>
                <a:latin typeface="Calibri" pitchFamily="34" charset="0"/>
                <a:ea typeface="Calibri" pitchFamily="34" charset="-122"/>
                <a:cs typeface="Calibri" pitchFamily="34" charset="-120"/>
              </a:rPr>
              <a:t>APPLICATION OF CEDAW AS A GROWTH CATALYST  |  CARDIFF  |  SLIDE 2</a:t>
            </a:r>
            <a:endParaRPr lang="en-US" sz="800" dirty="0"/>
          </a:p>
        </p:txBody>
      </p:sp>
      <p:sp>
        <p:nvSpPr>
          <p:cNvPr id="33" name="Shape 9">
            <a:extLst>
              <a:ext uri="{FF2B5EF4-FFF2-40B4-BE49-F238E27FC236}">
                <a16:creationId xmlns:a16="http://schemas.microsoft.com/office/drawing/2014/main" id="{F96D7306-43EE-7F48-C5AE-23DCFFDEB651}"/>
              </a:ext>
            </a:extLst>
          </p:cNvPr>
          <p:cNvSpPr/>
          <p:nvPr/>
        </p:nvSpPr>
        <p:spPr>
          <a:xfrm>
            <a:off x="61669" y="3960070"/>
            <a:ext cx="3108960" cy="977690"/>
          </a:xfrm>
          <a:prstGeom prst="rect">
            <a:avLst/>
          </a:prstGeom>
          <a:solidFill>
            <a:srgbClr val="FFFFFF">
              <a:alpha val="88000"/>
            </a:srgbClr>
          </a:solidFill>
          <a:ln w="6350">
            <a:solidFill>
              <a:srgbClr val="FFFFFF">
                <a:alpha val="40000"/>
              </a:srgbClr>
            </a:solidFill>
            <a:prstDash val="solid"/>
          </a:ln>
        </p:spPr>
        <p:txBody>
          <a:bodyPr/>
          <a:lstStyle/>
          <a:p>
            <a:pPr algn="ctr"/>
            <a:r>
              <a:rPr lang="en-US" b="1" dirty="0">
                <a:solidFill>
                  <a:srgbClr val="10B981"/>
                </a:solidFill>
                <a:latin typeface="Georgia" pitchFamily="34" charset="0"/>
              </a:rPr>
              <a:t>2026 </a:t>
            </a:r>
          </a:p>
          <a:p>
            <a:r>
              <a:rPr lang="en-US" b="1" dirty="0">
                <a:solidFill>
                  <a:srgbClr val="10B981"/>
                </a:solidFill>
                <a:latin typeface="Georgia" pitchFamily="34" charset="0"/>
              </a:rPr>
              <a:t>CSW70: </a:t>
            </a:r>
            <a:r>
              <a:rPr lang="en-US" sz="1200" b="1" dirty="0">
                <a:solidFill>
                  <a:srgbClr val="10B981"/>
                </a:solidFill>
                <a:latin typeface="Georgia" pitchFamily="34" charset="0"/>
              </a:rPr>
              <a:t>L/A COUNCIL AWARD</a:t>
            </a:r>
          </a:p>
          <a:p>
            <a:r>
              <a:rPr lang="en-US" sz="1200" b="1" dirty="0">
                <a:solidFill>
                  <a:srgbClr val="10B981"/>
                </a:solidFill>
                <a:latin typeface="Georgia" pitchFamily="34" charset="0"/>
              </a:rPr>
              <a:t>CARDIFF-: 1</a:t>
            </a:r>
            <a:r>
              <a:rPr lang="en-US" sz="1200" b="1" baseline="30000" dirty="0">
                <a:solidFill>
                  <a:srgbClr val="10B981"/>
                </a:solidFill>
                <a:latin typeface="Georgia" pitchFamily="34" charset="0"/>
              </a:rPr>
              <a:t>st</a:t>
            </a:r>
            <a:r>
              <a:rPr lang="en-US" sz="1200" b="1" dirty="0">
                <a:solidFill>
                  <a:srgbClr val="10B981"/>
                </a:solidFill>
                <a:latin typeface="Georgia" pitchFamily="34" charset="0"/>
              </a:rPr>
              <a:t> CITY for CEDAW in EUROPE</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9F6F1"/>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1E2E"/>
          </a:solidFill>
          <a:ln w="12700">
            <a:solidFill>
              <a:srgbClr val="1E1E2E"/>
            </a:solidFill>
            <a:prstDash val="solid"/>
          </a:ln>
        </p:spPr>
        <p:txBody>
          <a:bodyPr/>
          <a:lstStyle/>
          <a:p>
            <a:endParaRPr lang="en-NG"/>
          </a:p>
        </p:txBody>
      </p:sp>
      <p:sp>
        <p:nvSpPr>
          <p:cNvPr id="3" name="Text 1"/>
          <p:cNvSpPr/>
          <p:nvPr/>
        </p:nvSpPr>
        <p:spPr>
          <a:xfrm>
            <a:off x="320040" y="0"/>
            <a:ext cx="8503920" cy="566928"/>
          </a:xfrm>
          <a:prstGeom prst="rect">
            <a:avLst/>
          </a:prstGeom>
          <a:noFill/>
          <a:ln/>
        </p:spPr>
        <p:txBody>
          <a:bodyPr wrap="square" lIns="0" tIns="0" rIns="0" bIns="0" rtlCol="0" anchor="b"/>
          <a:lstStyle/>
          <a:p>
            <a:pPr marL="0" indent="0" algn="l">
              <a:buNone/>
            </a:pPr>
            <a:r>
              <a:rPr lang="en-US" sz="2600" b="1" dirty="0">
                <a:solidFill>
                  <a:srgbClr val="FFFFFF"/>
                </a:solidFill>
                <a:latin typeface="Georgia" pitchFamily="34" charset="0"/>
                <a:ea typeface="Georgia" pitchFamily="34" charset="-122"/>
                <a:cs typeface="Georgia" pitchFamily="34" charset="-120"/>
              </a:rPr>
              <a:t>LESSONS &amp; FUTURE PATHWAYS</a:t>
            </a:r>
            <a:endParaRPr lang="en-US" sz="2600" dirty="0"/>
          </a:p>
        </p:txBody>
      </p:sp>
      <p:sp>
        <p:nvSpPr>
          <p:cNvPr id="4" name="Text 2"/>
          <p:cNvSpPr/>
          <p:nvPr/>
        </p:nvSpPr>
        <p:spPr>
          <a:xfrm>
            <a:off x="320040" y="566928"/>
            <a:ext cx="8503920" cy="347472"/>
          </a:xfrm>
          <a:prstGeom prst="rect">
            <a:avLst/>
          </a:prstGeom>
          <a:noFill/>
          <a:ln/>
        </p:spPr>
        <p:txBody>
          <a:bodyPr wrap="square" lIns="0" tIns="0" rIns="0" bIns="0" rtlCol="0" anchor="t"/>
          <a:lstStyle/>
          <a:p>
            <a:pPr marL="0" indent="0" algn="l">
              <a:buNone/>
            </a:pPr>
            <a:r>
              <a:rPr lang="en-US" sz="1100" i="1" dirty="0">
                <a:solidFill>
                  <a:srgbClr val="E8E4DF"/>
                </a:solidFill>
              </a:rPr>
              <a:t>Lessons learned from CEDAW Committee periodic reviews : SAMOA, SPAIN, MAURITANIA, CZECH</a:t>
            </a:r>
            <a:endParaRPr lang="en-US" sz="1100" dirty="0"/>
          </a:p>
        </p:txBody>
      </p:sp>
      <p:sp>
        <p:nvSpPr>
          <p:cNvPr id="5" name="Shape 3"/>
          <p:cNvSpPr/>
          <p:nvPr/>
        </p:nvSpPr>
        <p:spPr>
          <a:xfrm>
            <a:off x="274320" y="1005840"/>
            <a:ext cx="3931920" cy="384048"/>
          </a:xfrm>
          <a:prstGeom prst="rect">
            <a:avLst/>
          </a:prstGeom>
          <a:solidFill>
            <a:srgbClr val="B91C1C"/>
          </a:solidFill>
          <a:ln w="12700">
            <a:solidFill>
              <a:srgbClr val="B91C1C"/>
            </a:solidFill>
            <a:prstDash val="solid"/>
          </a:ln>
        </p:spPr>
        <p:txBody>
          <a:bodyPr/>
          <a:lstStyle/>
          <a:p>
            <a:endParaRPr lang="en-NG" dirty="0"/>
          </a:p>
        </p:txBody>
      </p:sp>
      <p:sp>
        <p:nvSpPr>
          <p:cNvPr id="6" name="Text 4"/>
          <p:cNvSpPr/>
          <p:nvPr/>
        </p:nvSpPr>
        <p:spPr>
          <a:xfrm>
            <a:off x="274320" y="1005840"/>
            <a:ext cx="3931920" cy="384048"/>
          </a:xfrm>
          <a:prstGeom prst="rect">
            <a:avLst/>
          </a:prstGeom>
          <a:noFill/>
          <a:ln/>
        </p:spPr>
        <p:txBody>
          <a:bodyPr wrap="square" lIns="0" tIns="0" rIns="0" bIns="0" rtlCol="0" anchor="ctr"/>
          <a:lstStyle/>
          <a:p>
            <a:pPr marL="0" indent="0" algn="ctr">
              <a:buNone/>
            </a:pPr>
            <a:r>
              <a:rPr lang="en-US" sz="1100" b="1" dirty="0">
                <a:solidFill>
                  <a:srgbClr val="FFFFFF"/>
                </a:solidFill>
              </a:rPr>
              <a:t>LESSONS LEARNT AND GAPS</a:t>
            </a:r>
            <a:endParaRPr lang="en-US" sz="1100" dirty="0"/>
          </a:p>
        </p:txBody>
      </p:sp>
      <p:sp>
        <p:nvSpPr>
          <p:cNvPr id="7" name="Shape 5"/>
          <p:cNvSpPr/>
          <p:nvPr/>
        </p:nvSpPr>
        <p:spPr>
          <a:xfrm>
            <a:off x="320040" y="1517904"/>
            <a:ext cx="228600" cy="228600"/>
          </a:xfrm>
          <a:prstGeom prst="ellipse">
            <a:avLst/>
          </a:prstGeom>
          <a:solidFill>
            <a:srgbClr val="B91C1C"/>
          </a:solidFill>
          <a:ln w="12700">
            <a:solidFill>
              <a:srgbClr val="B91C1C"/>
            </a:solidFill>
            <a:prstDash val="solid"/>
          </a:ln>
        </p:spPr>
        <p:txBody>
          <a:bodyPr/>
          <a:lstStyle/>
          <a:p>
            <a:endParaRPr lang="en-NG"/>
          </a:p>
        </p:txBody>
      </p:sp>
      <p:sp>
        <p:nvSpPr>
          <p:cNvPr id="8" name="Text 6"/>
          <p:cNvSpPr/>
          <p:nvPr/>
        </p:nvSpPr>
        <p:spPr>
          <a:xfrm>
            <a:off x="640080" y="1481328"/>
            <a:ext cx="3474720" cy="475488"/>
          </a:xfrm>
          <a:prstGeom prst="rect">
            <a:avLst/>
          </a:prstGeom>
          <a:noFill/>
          <a:ln/>
        </p:spPr>
        <p:txBody>
          <a:bodyPr wrap="square" lIns="0" tIns="0" rIns="0" bIns="0" rtlCol="0" anchor="ctr"/>
          <a:lstStyle/>
          <a:p>
            <a:pPr marL="0" indent="0" algn="l">
              <a:buNone/>
            </a:pPr>
            <a:r>
              <a:rPr lang="en-US" sz="1050" dirty="0">
                <a:solidFill>
                  <a:srgbClr val="1E1E2E"/>
                </a:solidFill>
              </a:rPr>
              <a:t>Limited CEDAW knowledge among local officials</a:t>
            </a:r>
            <a:endParaRPr lang="en-US" sz="1050" dirty="0"/>
          </a:p>
        </p:txBody>
      </p:sp>
      <p:sp>
        <p:nvSpPr>
          <p:cNvPr id="9" name="Shape 7"/>
          <p:cNvSpPr/>
          <p:nvPr/>
        </p:nvSpPr>
        <p:spPr>
          <a:xfrm>
            <a:off x="320040" y="2084832"/>
            <a:ext cx="228600" cy="228600"/>
          </a:xfrm>
          <a:prstGeom prst="ellipse">
            <a:avLst/>
          </a:prstGeom>
          <a:solidFill>
            <a:srgbClr val="B91C1C"/>
          </a:solidFill>
          <a:ln w="12700">
            <a:solidFill>
              <a:srgbClr val="B91C1C"/>
            </a:solidFill>
            <a:prstDash val="solid"/>
          </a:ln>
        </p:spPr>
        <p:txBody>
          <a:bodyPr/>
          <a:lstStyle/>
          <a:p>
            <a:endParaRPr lang="en-NG"/>
          </a:p>
        </p:txBody>
      </p:sp>
      <p:sp>
        <p:nvSpPr>
          <p:cNvPr id="10" name="Text 8"/>
          <p:cNvSpPr/>
          <p:nvPr/>
        </p:nvSpPr>
        <p:spPr>
          <a:xfrm>
            <a:off x="640080" y="2048256"/>
            <a:ext cx="3474720" cy="475488"/>
          </a:xfrm>
          <a:prstGeom prst="rect">
            <a:avLst/>
          </a:prstGeom>
          <a:noFill/>
          <a:ln/>
        </p:spPr>
        <p:txBody>
          <a:bodyPr wrap="square" lIns="0" tIns="0" rIns="0" bIns="0" rtlCol="0" anchor="ctr"/>
          <a:lstStyle/>
          <a:p>
            <a:pPr marL="0" indent="0" algn="l">
              <a:buNone/>
            </a:pPr>
            <a:r>
              <a:rPr lang="en-US" sz="1050" dirty="0">
                <a:solidFill>
                  <a:srgbClr val="1E1E2E"/>
                </a:solidFill>
              </a:rPr>
              <a:t>No local redress mechanisms for discriminatory practices</a:t>
            </a:r>
            <a:endParaRPr lang="en-US" sz="1050" dirty="0"/>
          </a:p>
        </p:txBody>
      </p:sp>
      <p:sp>
        <p:nvSpPr>
          <p:cNvPr id="11" name="Shape 9"/>
          <p:cNvSpPr/>
          <p:nvPr/>
        </p:nvSpPr>
        <p:spPr>
          <a:xfrm>
            <a:off x="320040" y="2651760"/>
            <a:ext cx="228600" cy="228600"/>
          </a:xfrm>
          <a:prstGeom prst="ellipse">
            <a:avLst/>
          </a:prstGeom>
          <a:solidFill>
            <a:srgbClr val="B91C1C"/>
          </a:solidFill>
          <a:ln w="12700">
            <a:solidFill>
              <a:srgbClr val="B91C1C"/>
            </a:solidFill>
            <a:prstDash val="solid"/>
          </a:ln>
        </p:spPr>
        <p:txBody>
          <a:bodyPr/>
          <a:lstStyle/>
          <a:p>
            <a:endParaRPr lang="en-NG"/>
          </a:p>
        </p:txBody>
      </p:sp>
      <p:sp>
        <p:nvSpPr>
          <p:cNvPr id="12" name="Text 10"/>
          <p:cNvSpPr/>
          <p:nvPr/>
        </p:nvSpPr>
        <p:spPr>
          <a:xfrm>
            <a:off x="640080" y="2615184"/>
            <a:ext cx="3474720" cy="475488"/>
          </a:xfrm>
          <a:prstGeom prst="rect">
            <a:avLst/>
          </a:prstGeom>
          <a:noFill/>
          <a:ln/>
        </p:spPr>
        <p:txBody>
          <a:bodyPr wrap="square" lIns="0" tIns="0" rIns="0" bIns="0" rtlCol="0" anchor="ctr"/>
          <a:lstStyle/>
          <a:p>
            <a:pPr marL="0" indent="0" algn="l">
              <a:buNone/>
            </a:pPr>
            <a:r>
              <a:rPr lang="en-US" sz="1050" dirty="0">
                <a:solidFill>
                  <a:srgbClr val="1E1E2E"/>
                </a:solidFill>
              </a:rPr>
              <a:t>Weak dissemination of Committee recommendations</a:t>
            </a:r>
            <a:endParaRPr lang="en-US" sz="1050" dirty="0"/>
          </a:p>
        </p:txBody>
      </p:sp>
      <p:sp>
        <p:nvSpPr>
          <p:cNvPr id="13" name="Shape 11"/>
          <p:cNvSpPr/>
          <p:nvPr/>
        </p:nvSpPr>
        <p:spPr>
          <a:xfrm>
            <a:off x="320040" y="3218688"/>
            <a:ext cx="228600" cy="228600"/>
          </a:xfrm>
          <a:prstGeom prst="ellipse">
            <a:avLst/>
          </a:prstGeom>
          <a:solidFill>
            <a:srgbClr val="B91C1C"/>
          </a:solidFill>
          <a:ln w="12700">
            <a:solidFill>
              <a:srgbClr val="B91C1C"/>
            </a:solidFill>
            <a:prstDash val="solid"/>
          </a:ln>
        </p:spPr>
        <p:txBody>
          <a:bodyPr/>
          <a:lstStyle/>
          <a:p>
            <a:endParaRPr lang="en-NG"/>
          </a:p>
        </p:txBody>
      </p:sp>
      <p:sp>
        <p:nvSpPr>
          <p:cNvPr id="14" name="Text 12"/>
          <p:cNvSpPr/>
          <p:nvPr/>
        </p:nvSpPr>
        <p:spPr>
          <a:xfrm>
            <a:off x="640080" y="3182112"/>
            <a:ext cx="3474720" cy="475488"/>
          </a:xfrm>
          <a:prstGeom prst="rect">
            <a:avLst/>
          </a:prstGeom>
          <a:noFill/>
          <a:ln/>
        </p:spPr>
        <p:txBody>
          <a:bodyPr wrap="square" lIns="0" tIns="0" rIns="0" bIns="0" rtlCol="0" anchor="ctr"/>
          <a:lstStyle/>
          <a:p>
            <a:pPr marL="0" indent="0" algn="l">
              <a:buNone/>
            </a:pPr>
            <a:r>
              <a:rPr lang="en-US" sz="1050" dirty="0">
                <a:solidFill>
                  <a:srgbClr val="1E1E2E"/>
                </a:solidFill>
              </a:rPr>
              <a:t>Insufficient resources &amp; capacity in LG departments</a:t>
            </a:r>
            <a:endParaRPr lang="en-US" sz="1050" dirty="0"/>
          </a:p>
        </p:txBody>
      </p:sp>
      <p:sp>
        <p:nvSpPr>
          <p:cNvPr id="15" name="Shape 13"/>
          <p:cNvSpPr/>
          <p:nvPr/>
        </p:nvSpPr>
        <p:spPr>
          <a:xfrm>
            <a:off x="320040" y="3785616"/>
            <a:ext cx="228600" cy="228600"/>
          </a:xfrm>
          <a:prstGeom prst="ellipse">
            <a:avLst/>
          </a:prstGeom>
          <a:solidFill>
            <a:srgbClr val="B91C1C"/>
          </a:solidFill>
          <a:ln w="12700">
            <a:solidFill>
              <a:srgbClr val="B91C1C"/>
            </a:solidFill>
            <a:prstDash val="solid"/>
          </a:ln>
        </p:spPr>
        <p:txBody>
          <a:bodyPr/>
          <a:lstStyle/>
          <a:p>
            <a:endParaRPr lang="en-NG"/>
          </a:p>
        </p:txBody>
      </p:sp>
      <p:sp>
        <p:nvSpPr>
          <p:cNvPr id="16" name="Text 14"/>
          <p:cNvSpPr/>
          <p:nvPr/>
        </p:nvSpPr>
        <p:spPr>
          <a:xfrm>
            <a:off x="640080" y="3749040"/>
            <a:ext cx="3474720" cy="475488"/>
          </a:xfrm>
          <a:prstGeom prst="rect">
            <a:avLst/>
          </a:prstGeom>
          <a:noFill/>
          <a:ln/>
        </p:spPr>
        <p:txBody>
          <a:bodyPr wrap="square" lIns="0" tIns="0" rIns="0" bIns="0" rtlCol="0" anchor="ctr"/>
          <a:lstStyle/>
          <a:p>
            <a:pPr marL="0" indent="0" algn="l">
              <a:buNone/>
            </a:pPr>
            <a:r>
              <a:rPr lang="en-US" sz="1050" dirty="0">
                <a:solidFill>
                  <a:srgbClr val="1E1E2E"/>
                </a:solidFill>
              </a:rPr>
              <a:t>Unclear gender mainstreaming responsibility &amp; budgets</a:t>
            </a:r>
            <a:endParaRPr lang="en-US" sz="1050" dirty="0"/>
          </a:p>
        </p:txBody>
      </p:sp>
      <p:sp>
        <p:nvSpPr>
          <p:cNvPr id="17" name="Shape 15"/>
          <p:cNvSpPr/>
          <p:nvPr/>
        </p:nvSpPr>
        <p:spPr>
          <a:xfrm>
            <a:off x="4416552" y="1005840"/>
            <a:ext cx="0" cy="3840480"/>
          </a:xfrm>
          <a:prstGeom prst="line">
            <a:avLst/>
          </a:prstGeom>
          <a:noFill/>
          <a:ln w="19050">
            <a:solidFill>
              <a:srgbClr val="E8E4DF"/>
            </a:solidFill>
            <a:prstDash val="solid"/>
          </a:ln>
        </p:spPr>
        <p:txBody>
          <a:bodyPr/>
          <a:lstStyle/>
          <a:p>
            <a:endParaRPr lang="en-NG"/>
          </a:p>
        </p:txBody>
      </p:sp>
      <p:sp>
        <p:nvSpPr>
          <p:cNvPr id="18" name="Shape 16"/>
          <p:cNvSpPr/>
          <p:nvPr/>
        </p:nvSpPr>
        <p:spPr>
          <a:xfrm>
            <a:off x="4617720" y="1005840"/>
            <a:ext cx="4206240" cy="384048"/>
          </a:xfrm>
          <a:prstGeom prst="rect">
            <a:avLst/>
          </a:prstGeom>
          <a:solidFill>
            <a:srgbClr val="0D7377"/>
          </a:solidFill>
          <a:ln w="12700">
            <a:solidFill>
              <a:srgbClr val="0D7377"/>
            </a:solidFill>
            <a:prstDash val="solid"/>
          </a:ln>
        </p:spPr>
        <p:txBody>
          <a:bodyPr/>
          <a:lstStyle/>
          <a:p>
            <a:endParaRPr lang="en-NG"/>
          </a:p>
        </p:txBody>
      </p:sp>
      <p:sp>
        <p:nvSpPr>
          <p:cNvPr id="19" name="Text 17"/>
          <p:cNvSpPr/>
          <p:nvPr/>
        </p:nvSpPr>
        <p:spPr>
          <a:xfrm>
            <a:off x="4617720" y="1005840"/>
            <a:ext cx="4206240" cy="384048"/>
          </a:xfrm>
          <a:prstGeom prst="rect">
            <a:avLst/>
          </a:prstGeom>
          <a:noFill/>
          <a:ln/>
        </p:spPr>
        <p:txBody>
          <a:bodyPr wrap="square" lIns="0" tIns="0" rIns="0" bIns="0" rtlCol="0" anchor="ctr"/>
          <a:lstStyle/>
          <a:p>
            <a:pPr marL="0" indent="0" algn="ctr">
              <a:buNone/>
            </a:pPr>
            <a:r>
              <a:rPr lang="en-US" sz="1100" b="1" dirty="0">
                <a:solidFill>
                  <a:srgbClr val="FFFFFF"/>
                </a:solidFill>
              </a:rPr>
              <a:t>PROSPECT FOR THE FUTURE</a:t>
            </a:r>
            <a:endParaRPr lang="en-US" sz="1100" dirty="0"/>
          </a:p>
        </p:txBody>
      </p:sp>
      <p:sp>
        <p:nvSpPr>
          <p:cNvPr id="20" name="Shape 18"/>
          <p:cNvSpPr/>
          <p:nvPr/>
        </p:nvSpPr>
        <p:spPr>
          <a:xfrm>
            <a:off x="4663440" y="1517904"/>
            <a:ext cx="228600" cy="228600"/>
          </a:xfrm>
          <a:prstGeom prst="ellipse">
            <a:avLst/>
          </a:prstGeom>
          <a:solidFill>
            <a:srgbClr val="0D7377"/>
          </a:solidFill>
          <a:ln w="12700">
            <a:solidFill>
              <a:srgbClr val="0D7377"/>
            </a:solidFill>
            <a:prstDash val="solid"/>
          </a:ln>
        </p:spPr>
        <p:txBody>
          <a:bodyPr/>
          <a:lstStyle/>
          <a:p>
            <a:endParaRPr lang="en-NG"/>
          </a:p>
        </p:txBody>
      </p:sp>
      <p:sp>
        <p:nvSpPr>
          <p:cNvPr id="21" name="Text 19"/>
          <p:cNvSpPr/>
          <p:nvPr/>
        </p:nvSpPr>
        <p:spPr>
          <a:xfrm>
            <a:off x="4974336" y="1481328"/>
            <a:ext cx="3749040" cy="475488"/>
          </a:xfrm>
          <a:prstGeom prst="rect">
            <a:avLst/>
          </a:prstGeom>
          <a:noFill/>
          <a:ln/>
        </p:spPr>
        <p:txBody>
          <a:bodyPr wrap="square" lIns="0" tIns="0" rIns="0" bIns="0" rtlCol="0" anchor="ctr"/>
          <a:lstStyle/>
          <a:p>
            <a:pPr marL="0" indent="0" algn="l">
              <a:buNone/>
            </a:pPr>
            <a:r>
              <a:rPr lang="en-US" sz="1050" dirty="0">
                <a:solidFill>
                  <a:srgbClr val="1E1E2E"/>
                </a:solidFill>
              </a:rPr>
              <a:t>Engage CEDAW as direct engagement model for local accountability &amp; impact</a:t>
            </a:r>
            <a:endParaRPr lang="en-US" sz="1050" dirty="0"/>
          </a:p>
        </p:txBody>
      </p:sp>
      <p:sp>
        <p:nvSpPr>
          <p:cNvPr id="22" name="Shape 20"/>
          <p:cNvSpPr/>
          <p:nvPr/>
        </p:nvSpPr>
        <p:spPr>
          <a:xfrm>
            <a:off x="4663440" y="2084832"/>
            <a:ext cx="228600" cy="228600"/>
          </a:xfrm>
          <a:prstGeom prst="ellipse">
            <a:avLst/>
          </a:prstGeom>
          <a:solidFill>
            <a:srgbClr val="0D7377"/>
          </a:solidFill>
          <a:ln w="12700">
            <a:solidFill>
              <a:srgbClr val="0D7377"/>
            </a:solidFill>
            <a:prstDash val="solid"/>
          </a:ln>
        </p:spPr>
        <p:txBody>
          <a:bodyPr/>
          <a:lstStyle/>
          <a:p>
            <a:endParaRPr lang="en-NG"/>
          </a:p>
        </p:txBody>
      </p:sp>
      <p:sp>
        <p:nvSpPr>
          <p:cNvPr id="23" name="Text 21"/>
          <p:cNvSpPr/>
          <p:nvPr/>
        </p:nvSpPr>
        <p:spPr>
          <a:xfrm>
            <a:off x="4974336" y="2048256"/>
            <a:ext cx="3749040" cy="475488"/>
          </a:xfrm>
          <a:prstGeom prst="rect">
            <a:avLst/>
          </a:prstGeom>
          <a:noFill/>
          <a:ln/>
        </p:spPr>
        <p:txBody>
          <a:bodyPr wrap="square" lIns="0" tIns="0" rIns="0" bIns="0" rtlCol="0" anchor="ctr"/>
          <a:lstStyle/>
          <a:p>
            <a:pPr marL="0" indent="0" algn="l">
              <a:buNone/>
            </a:pPr>
            <a:r>
              <a:rPr lang="en-US" sz="1050" dirty="0">
                <a:solidFill>
                  <a:srgbClr val="1E1E2E"/>
                </a:solidFill>
              </a:rPr>
              <a:t>Adopt local CEDAW ordinances (LA/San Francisco model/Nigeria/Cardiff)</a:t>
            </a:r>
            <a:endParaRPr lang="en-US" sz="1050" dirty="0"/>
          </a:p>
        </p:txBody>
      </p:sp>
      <p:sp>
        <p:nvSpPr>
          <p:cNvPr id="24" name="Shape 22"/>
          <p:cNvSpPr/>
          <p:nvPr/>
        </p:nvSpPr>
        <p:spPr>
          <a:xfrm>
            <a:off x="4663440" y="2651760"/>
            <a:ext cx="228600" cy="228600"/>
          </a:xfrm>
          <a:prstGeom prst="ellipse">
            <a:avLst/>
          </a:prstGeom>
          <a:solidFill>
            <a:srgbClr val="0D7377"/>
          </a:solidFill>
          <a:ln w="12700">
            <a:solidFill>
              <a:srgbClr val="0D7377"/>
            </a:solidFill>
            <a:prstDash val="solid"/>
          </a:ln>
        </p:spPr>
        <p:txBody>
          <a:bodyPr/>
          <a:lstStyle/>
          <a:p>
            <a:endParaRPr lang="en-NG"/>
          </a:p>
        </p:txBody>
      </p:sp>
      <p:sp>
        <p:nvSpPr>
          <p:cNvPr id="25" name="Text 23"/>
          <p:cNvSpPr/>
          <p:nvPr/>
        </p:nvSpPr>
        <p:spPr>
          <a:xfrm>
            <a:off x="4974336" y="2615184"/>
            <a:ext cx="3749040" cy="475488"/>
          </a:xfrm>
          <a:prstGeom prst="rect">
            <a:avLst/>
          </a:prstGeom>
          <a:noFill/>
          <a:ln/>
        </p:spPr>
        <p:txBody>
          <a:bodyPr wrap="square" lIns="0" tIns="0" rIns="0" bIns="0" rtlCol="0" anchor="ctr"/>
          <a:lstStyle/>
          <a:p>
            <a:pPr marL="0" indent="0" algn="l">
              <a:buNone/>
            </a:pPr>
            <a:r>
              <a:rPr lang="en-US" sz="1050" dirty="0">
                <a:solidFill>
                  <a:srgbClr val="1E1E2E"/>
                </a:solidFill>
              </a:rPr>
              <a:t>Build local redress &amp; accountability mechanisms; GBV safe spaces &amp; delivery of UNSCR1325</a:t>
            </a:r>
            <a:endParaRPr lang="en-US" sz="1050" dirty="0"/>
          </a:p>
        </p:txBody>
      </p:sp>
      <p:sp>
        <p:nvSpPr>
          <p:cNvPr id="26" name="Shape 24"/>
          <p:cNvSpPr/>
          <p:nvPr/>
        </p:nvSpPr>
        <p:spPr>
          <a:xfrm>
            <a:off x="4663440" y="3218688"/>
            <a:ext cx="228600" cy="228600"/>
          </a:xfrm>
          <a:prstGeom prst="ellipse">
            <a:avLst/>
          </a:prstGeom>
          <a:solidFill>
            <a:srgbClr val="0D7377"/>
          </a:solidFill>
          <a:ln w="12700">
            <a:solidFill>
              <a:srgbClr val="0D7377"/>
            </a:solidFill>
            <a:prstDash val="solid"/>
          </a:ln>
        </p:spPr>
        <p:txBody>
          <a:bodyPr/>
          <a:lstStyle/>
          <a:p>
            <a:endParaRPr lang="en-NG"/>
          </a:p>
        </p:txBody>
      </p:sp>
      <p:sp>
        <p:nvSpPr>
          <p:cNvPr id="27" name="Text 25"/>
          <p:cNvSpPr/>
          <p:nvPr/>
        </p:nvSpPr>
        <p:spPr>
          <a:xfrm>
            <a:off x="4974336" y="3182112"/>
            <a:ext cx="3749040" cy="475488"/>
          </a:xfrm>
          <a:prstGeom prst="rect">
            <a:avLst/>
          </a:prstGeom>
          <a:noFill/>
          <a:ln/>
        </p:spPr>
        <p:txBody>
          <a:bodyPr wrap="square" lIns="0" tIns="0" rIns="0" bIns="0" rtlCol="0" anchor="ctr"/>
          <a:lstStyle/>
          <a:p>
            <a:pPr marL="0" indent="0" algn="l">
              <a:buNone/>
            </a:pPr>
            <a:r>
              <a:rPr lang="en-US" sz="1050" dirty="0">
                <a:solidFill>
                  <a:srgbClr val="1E1E2E"/>
                </a:solidFill>
              </a:rPr>
              <a:t>Mainstream gender across all LG departments with budgets &amp; career-linked performance monitoring indicators</a:t>
            </a:r>
            <a:endParaRPr lang="en-US" sz="1050" dirty="0"/>
          </a:p>
        </p:txBody>
      </p:sp>
      <p:sp>
        <p:nvSpPr>
          <p:cNvPr id="28" name="Shape 26"/>
          <p:cNvSpPr/>
          <p:nvPr/>
        </p:nvSpPr>
        <p:spPr>
          <a:xfrm>
            <a:off x="4663440" y="3785616"/>
            <a:ext cx="228600" cy="228600"/>
          </a:xfrm>
          <a:prstGeom prst="ellipse">
            <a:avLst/>
          </a:prstGeom>
          <a:solidFill>
            <a:srgbClr val="0D7377"/>
          </a:solidFill>
          <a:ln w="12700">
            <a:solidFill>
              <a:srgbClr val="0D7377"/>
            </a:solidFill>
            <a:prstDash val="solid"/>
          </a:ln>
        </p:spPr>
        <p:txBody>
          <a:bodyPr/>
          <a:lstStyle/>
          <a:p>
            <a:endParaRPr lang="en-NG"/>
          </a:p>
        </p:txBody>
      </p:sp>
      <p:sp>
        <p:nvSpPr>
          <p:cNvPr id="29" name="Text 27"/>
          <p:cNvSpPr/>
          <p:nvPr/>
        </p:nvSpPr>
        <p:spPr>
          <a:xfrm>
            <a:off x="4974336" y="3749040"/>
            <a:ext cx="3749040" cy="475488"/>
          </a:xfrm>
          <a:prstGeom prst="rect">
            <a:avLst/>
          </a:prstGeom>
          <a:noFill/>
          <a:ln/>
        </p:spPr>
        <p:txBody>
          <a:bodyPr wrap="square" lIns="0" tIns="0" rIns="0" bIns="0" rtlCol="0" anchor="ctr"/>
          <a:lstStyle/>
          <a:p>
            <a:pPr marL="0" indent="0" algn="l">
              <a:buNone/>
            </a:pPr>
            <a:r>
              <a:rPr lang="en-US" sz="1050" dirty="0">
                <a:solidFill>
                  <a:srgbClr val="1E1E2E"/>
                </a:solidFill>
              </a:rPr>
              <a:t>Partner with women's CSOs &amp; the Private </a:t>
            </a:r>
            <a:r>
              <a:rPr lang="en-US" sz="1050" dirty="0" err="1">
                <a:solidFill>
                  <a:srgbClr val="1E1E2E"/>
                </a:solidFill>
              </a:rPr>
              <a:t>Sectorfor</a:t>
            </a:r>
            <a:r>
              <a:rPr lang="en-US" sz="1050" dirty="0">
                <a:solidFill>
                  <a:srgbClr val="1E1E2E"/>
                </a:solidFill>
              </a:rPr>
              <a:t> transformatory, inclusive and substantive equality</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3">
    <p:bg>
      <p:bgPr>
        <a:solidFill>
          <a:srgbClr val="FAF7F2"/>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0B0F0"/>
          </a:solidFill>
          <a:ln w="12700">
            <a:solidFill>
              <a:srgbClr val="B91C1C"/>
            </a:solidFill>
            <a:prstDash val="solid"/>
          </a:ln>
        </p:spPr>
        <p:txBody>
          <a:bodyPr/>
          <a:lstStyle/>
          <a:p>
            <a:endParaRPr lang="en-NG"/>
          </a:p>
        </p:txBody>
      </p:sp>
      <p:sp>
        <p:nvSpPr>
          <p:cNvPr id="3" name="Text 1"/>
          <p:cNvSpPr/>
          <p:nvPr/>
        </p:nvSpPr>
        <p:spPr>
          <a:xfrm>
            <a:off x="320040" y="0"/>
            <a:ext cx="8503920" cy="566928"/>
          </a:xfrm>
          <a:prstGeom prst="rect">
            <a:avLst/>
          </a:prstGeom>
          <a:noFill/>
          <a:ln/>
        </p:spPr>
        <p:txBody>
          <a:bodyPr wrap="square" lIns="0" tIns="0" rIns="0" bIns="0" rtlCol="0" anchor="b"/>
          <a:lstStyle/>
          <a:p>
            <a:pPr marL="0" indent="0" algn="l">
              <a:buNone/>
            </a:pPr>
            <a:r>
              <a:rPr lang="en-US" sz="1900" b="1" dirty="0">
                <a:solidFill>
                  <a:srgbClr val="FFFFFF"/>
                </a:solidFill>
                <a:latin typeface="Georgia" pitchFamily="34" charset="0"/>
                <a:ea typeface="Georgia" pitchFamily="34" charset="-122"/>
                <a:cs typeface="Georgia" pitchFamily="34" charset="-120"/>
              </a:rPr>
              <a:t>LOCAL GOVERNMENTS: THE GREATEST THEATRE</a:t>
            </a:r>
            <a:endParaRPr lang="en-US" sz="1900" dirty="0"/>
          </a:p>
        </p:txBody>
      </p:sp>
      <p:sp>
        <p:nvSpPr>
          <p:cNvPr id="4" name="Text 2"/>
          <p:cNvSpPr/>
          <p:nvPr/>
        </p:nvSpPr>
        <p:spPr>
          <a:xfrm>
            <a:off x="320040" y="566928"/>
            <a:ext cx="8503920" cy="347472"/>
          </a:xfrm>
          <a:prstGeom prst="rect">
            <a:avLst/>
          </a:prstGeom>
          <a:noFill/>
          <a:ln/>
        </p:spPr>
        <p:txBody>
          <a:bodyPr wrap="square" lIns="0" tIns="0" rIns="0" bIns="0" rtlCol="0" anchor="t"/>
          <a:lstStyle/>
          <a:p>
            <a:pPr marL="0" indent="0" algn="l">
              <a:buNone/>
            </a:pPr>
            <a:r>
              <a:rPr lang="en-US" sz="1100" i="1" dirty="0">
                <a:solidFill>
                  <a:srgbClr val="F9F6F1"/>
                </a:solidFill>
              </a:rPr>
              <a:t>Where CEDAW must be realized at community level</a:t>
            </a:r>
            <a:endParaRPr lang="en-US" sz="1100" dirty="0"/>
          </a:p>
        </p:txBody>
      </p:sp>
      <p:sp>
        <p:nvSpPr>
          <p:cNvPr id="5" name="Shape 3"/>
          <p:cNvSpPr/>
          <p:nvPr/>
        </p:nvSpPr>
        <p:spPr>
          <a:xfrm>
            <a:off x="274320" y="1051560"/>
            <a:ext cx="4160520" cy="1536192"/>
          </a:xfrm>
          <a:prstGeom prst="rect">
            <a:avLst/>
          </a:prstGeom>
          <a:solidFill>
            <a:srgbClr val="FFFFFF"/>
          </a:solidFill>
          <a:ln w="12700">
            <a:solidFill>
              <a:srgbClr val="E8E4DF"/>
            </a:solidFill>
            <a:prstDash val="solid"/>
          </a:ln>
          <a:effectLst>
            <a:outerShdw blurRad="76200" dist="25400" dir="8100000" algn="bl" rotWithShape="0">
              <a:srgbClr val="000000">
                <a:alpha val="12000"/>
              </a:srgbClr>
            </a:outerShdw>
          </a:effectLst>
        </p:spPr>
        <p:txBody>
          <a:bodyPr/>
          <a:lstStyle/>
          <a:p>
            <a:endParaRPr lang="en-NG"/>
          </a:p>
        </p:txBody>
      </p:sp>
      <p:sp>
        <p:nvSpPr>
          <p:cNvPr id="6" name="Shape 4"/>
          <p:cNvSpPr/>
          <p:nvPr/>
        </p:nvSpPr>
        <p:spPr>
          <a:xfrm>
            <a:off x="274320" y="1051560"/>
            <a:ext cx="91440" cy="1536192"/>
          </a:xfrm>
          <a:prstGeom prst="rect">
            <a:avLst/>
          </a:prstGeom>
          <a:solidFill>
            <a:srgbClr val="8B0000"/>
          </a:solidFill>
          <a:ln w="12700">
            <a:solidFill>
              <a:srgbClr val="8B0000"/>
            </a:solidFill>
            <a:prstDash val="solid"/>
          </a:ln>
        </p:spPr>
        <p:txBody>
          <a:bodyPr/>
          <a:lstStyle/>
          <a:p>
            <a:endParaRPr lang="en-NG"/>
          </a:p>
        </p:txBody>
      </p:sp>
      <p:sp>
        <p:nvSpPr>
          <p:cNvPr id="7" name="Text 5"/>
          <p:cNvSpPr/>
          <p:nvPr/>
        </p:nvSpPr>
        <p:spPr>
          <a:xfrm>
            <a:off x="457200" y="1161288"/>
            <a:ext cx="3840480" cy="347472"/>
          </a:xfrm>
          <a:prstGeom prst="rect">
            <a:avLst/>
          </a:prstGeom>
          <a:noFill/>
          <a:ln/>
        </p:spPr>
        <p:txBody>
          <a:bodyPr wrap="square" lIns="0" tIns="0" rIns="0" bIns="0" rtlCol="0" anchor="ctr"/>
          <a:lstStyle/>
          <a:p>
            <a:pPr marL="0" indent="0" algn="l">
              <a:buNone/>
            </a:pPr>
            <a:r>
              <a:rPr lang="en-US" sz="1300" b="1" dirty="0">
                <a:solidFill>
                  <a:srgbClr val="8B0000"/>
                </a:solidFill>
              </a:rPr>
              <a:t>Duty Bearer &amp; Regulator</a:t>
            </a:r>
            <a:endParaRPr lang="en-US" sz="1300" dirty="0"/>
          </a:p>
        </p:txBody>
      </p:sp>
      <p:sp>
        <p:nvSpPr>
          <p:cNvPr id="8" name="Text 6"/>
          <p:cNvSpPr/>
          <p:nvPr/>
        </p:nvSpPr>
        <p:spPr>
          <a:xfrm>
            <a:off x="457200" y="1554480"/>
            <a:ext cx="3840480" cy="914400"/>
          </a:xfrm>
          <a:prstGeom prst="rect">
            <a:avLst/>
          </a:prstGeom>
          <a:noFill/>
          <a:ln/>
        </p:spPr>
        <p:txBody>
          <a:bodyPr wrap="square" lIns="0" tIns="0" rIns="0" bIns="0" rtlCol="0" anchor="t"/>
          <a:lstStyle/>
          <a:p>
            <a:pPr marL="0" indent="0" algn="l">
              <a:buNone/>
            </a:pPr>
            <a:r>
              <a:rPr lang="en-US" sz="1100" dirty="0">
                <a:solidFill>
                  <a:srgbClr val="1E1E2E"/>
                </a:solidFill>
              </a:rPr>
              <a:t>Decentralized policy maker — ensuring constitutional and legislative protections reach every community</a:t>
            </a:r>
            <a:endParaRPr lang="en-US" sz="1100" dirty="0"/>
          </a:p>
        </p:txBody>
      </p:sp>
      <p:sp>
        <p:nvSpPr>
          <p:cNvPr id="9" name="Shape 7"/>
          <p:cNvSpPr/>
          <p:nvPr/>
        </p:nvSpPr>
        <p:spPr>
          <a:xfrm>
            <a:off x="4709160" y="1051560"/>
            <a:ext cx="4160520" cy="1536192"/>
          </a:xfrm>
          <a:prstGeom prst="rect">
            <a:avLst/>
          </a:prstGeom>
          <a:solidFill>
            <a:srgbClr val="FFFFFF"/>
          </a:solidFill>
          <a:ln w="12700">
            <a:solidFill>
              <a:srgbClr val="E8E4DF"/>
            </a:solidFill>
            <a:prstDash val="solid"/>
          </a:ln>
          <a:effectLst>
            <a:outerShdw blurRad="76200" dist="25400" dir="8100000" algn="bl" rotWithShape="0">
              <a:srgbClr val="000000">
                <a:alpha val="12000"/>
              </a:srgbClr>
            </a:outerShdw>
          </a:effectLst>
        </p:spPr>
        <p:txBody>
          <a:bodyPr/>
          <a:lstStyle/>
          <a:p>
            <a:endParaRPr lang="en-NG"/>
          </a:p>
        </p:txBody>
      </p:sp>
      <p:sp>
        <p:nvSpPr>
          <p:cNvPr id="10" name="Shape 8"/>
          <p:cNvSpPr/>
          <p:nvPr/>
        </p:nvSpPr>
        <p:spPr>
          <a:xfrm>
            <a:off x="4709160" y="1051560"/>
            <a:ext cx="91440" cy="1536192"/>
          </a:xfrm>
          <a:prstGeom prst="rect">
            <a:avLst/>
          </a:prstGeom>
          <a:solidFill>
            <a:srgbClr val="0D7377"/>
          </a:solidFill>
          <a:ln w="12700">
            <a:solidFill>
              <a:srgbClr val="0D7377"/>
            </a:solidFill>
            <a:prstDash val="solid"/>
          </a:ln>
        </p:spPr>
        <p:txBody>
          <a:bodyPr/>
          <a:lstStyle/>
          <a:p>
            <a:endParaRPr lang="en-NG"/>
          </a:p>
        </p:txBody>
      </p:sp>
      <p:sp>
        <p:nvSpPr>
          <p:cNvPr id="11" name="Text 9"/>
          <p:cNvSpPr/>
          <p:nvPr/>
        </p:nvSpPr>
        <p:spPr>
          <a:xfrm>
            <a:off x="4892040" y="1161288"/>
            <a:ext cx="3840480" cy="347472"/>
          </a:xfrm>
          <a:prstGeom prst="rect">
            <a:avLst/>
          </a:prstGeom>
          <a:noFill/>
          <a:ln/>
        </p:spPr>
        <p:txBody>
          <a:bodyPr wrap="square" lIns="0" tIns="0" rIns="0" bIns="0" rtlCol="0" anchor="ctr"/>
          <a:lstStyle/>
          <a:p>
            <a:pPr marL="0" indent="0" algn="l">
              <a:buNone/>
            </a:pPr>
            <a:r>
              <a:rPr lang="en-US" sz="1300" b="1" dirty="0">
                <a:solidFill>
                  <a:srgbClr val="0D7377"/>
                </a:solidFill>
              </a:rPr>
              <a:t>Service Provider</a:t>
            </a:r>
            <a:endParaRPr lang="en-US" sz="1300" dirty="0"/>
          </a:p>
        </p:txBody>
      </p:sp>
      <p:sp>
        <p:nvSpPr>
          <p:cNvPr id="12" name="Text 10"/>
          <p:cNvSpPr/>
          <p:nvPr/>
        </p:nvSpPr>
        <p:spPr>
          <a:xfrm>
            <a:off x="4892040" y="1554480"/>
            <a:ext cx="3840480" cy="914400"/>
          </a:xfrm>
          <a:prstGeom prst="rect">
            <a:avLst/>
          </a:prstGeom>
          <a:noFill/>
          <a:ln/>
        </p:spPr>
        <p:txBody>
          <a:bodyPr wrap="square" lIns="0" tIns="0" rIns="0" bIns="0" rtlCol="0" anchor="t"/>
          <a:lstStyle/>
          <a:p>
            <a:pPr marL="0" indent="0" algn="l">
              <a:buNone/>
            </a:pPr>
            <a:r>
              <a:rPr lang="en-US" sz="1100" dirty="0">
                <a:solidFill>
                  <a:srgbClr val="1E1E2E"/>
                </a:solidFill>
              </a:rPr>
              <a:t>Schools, health centres, markets, land, agriculture, infrastructure — where women's daily rights are won or lost</a:t>
            </a:r>
            <a:endParaRPr lang="en-US" sz="1100" dirty="0"/>
          </a:p>
        </p:txBody>
      </p:sp>
      <p:sp>
        <p:nvSpPr>
          <p:cNvPr id="13" name="Shape 11"/>
          <p:cNvSpPr/>
          <p:nvPr/>
        </p:nvSpPr>
        <p:spPr>
          <a:xfrm>
            <a:off x="274320" y="2743200"/>
            <a:ext cx="4160520" cy="1536192"/>
          </a:xfrm>
          <a:prstGeom prst="rect">
            <a:avLst/>
          </a:prstGeom>
          <a:solidFill>
            <a:srgbClr val="FFFFFF"/>
          </a:solidFill>
          <a:ln w="12700">
            <a:solidFill>
              <a:srgbClr val="E8E4DF"/>
            </a:solidFill>
            <a:prstDash val="solid"/>
          </a:ln>
          <a:effectLst>
            <a:outerShdw blurRad="76200" dist="25400" dir="8100000" algn="bl" rotWithShape="0">
              <a:srgbClr val="000000">
                <a:alpha val="12000"/>
              </a:srgbClr>
            </a:outerShdw>
          </a:effectLst>
        </p:spPr>
        <p:txBody>
          <a:bodyPr/>
          <a:lstStyle/>
          <a:p>
            <a:endParaRPr lang="en-NG"/>
          </a:p>
        </p:txBody>
      </p:sp>
      <p:sp>
        <p:nvSpPr>
          <p:cNvPr id="14" name="Shape 12"/>
          <p:cNvSpPr/>
          <p:nvPr/>
        </p:nvSpPr>
        <p:spPr>
          <a:xfrm>
            <a:off x="274320" y="2743200"/>
            <a:ext cx="91440" cy="1536192"/>
          </a:xfrm>
          <a:prstGeom prst="rect">
            <a:avLst/>
          </a:prstGeom>
          <a:solidFill>
            <a:srgbClr val="0D7377"/>
          </a:solidFill>
          <a:ln w="12700">
            <a:solidFill>
              <a:srgbClr val="0D7377"/>
            </a:solidFill>
            <a:prstDash val="solid"/>
          </a:ln>
        </p:spPr>
        <p:txBody>
          <a:bodyPr/>
          <a:lstStyle/>
          <a:p>
            <a:endParaRPr lang="en-NG"/>
          </a:p>
        </p:txBody>
      </p:sp>
      <p:sp>
        <p:nvSpPr>
          <p:cNvPr id="15" name="Text 13"/>
          <p:cNvSpPr/>
          <p:nvPr/>
        </p:nvSpPr>
        <p:spPr>
          <a:xfrm>
            <a:off x="457200" y="2852928"/>
            <a:ext cx="3840480" cy="347472"/>
          </a:xfrm>
          <a:prstGeom prst="rect">
            <a:avLst/>
          </a:prstGeom>
          <a:noFill/>
          <a:ln/>
        </p:spPr>
        <p:txBody>
          <a:bodyPr wrap="square" lIns="0" tIns="0" rIns="0" bIns="0" rtlCol="0" anchor="ctr"/>
          <a:lstStyle/>
          <a:p>
            <a:pPr marL="0" indent="0" algn="l">
              <a:buNone/>
            </a:pPr>
            <a:r>
              <a:rPr lang="en-US" sz="1300" b="1" dirty="0">
                <a:solidFill>
                  <a:srgbClr val="0D7377"/>
                </a:solidFill>
              </a:rPr>
              <a:t>Peace &amp; Security Anchor</a:t>
            </a:r>
            <a:endParaRPr lang="en-US" sz="1300" dirty="0"/>
          </a:p>
        </p:txBody>
      </p:sp>
      <p:sp>
        <p:nvSpPr>
          <p:cNvPr id="16" name="Text 14"/>
          <p:cNvSpPr/>
          <p:nvPr/>
        </p:nvSpPr>
        <p:spPr>
          <a:xfrm>
            <a:off x="457200" y="3246120"/>
            <a:ext cx="3840480" cy="914400"/>
          </a:xfrm>
          <a:prstGeom prst="rect">
            <a:avLst/>
          </a:prstGeom>
          <a:noFill/>
          <a:ln/>
        </p:spPr>
        <p:txBody>
          <a:bodyPr wrap="square" lIns="0" tIns="0" rIns="0" bIns="0" rtlCol="0" anchor="t"/>
          <a:lstStyle/>
          <a:p>
            <a:pPr marL="0" indent="0" algn="l">
              <a:buNone/>
            </a:pPr>
            <a:r>
              <a:rPr lang="en-US" sz="1100" dirty="0">
                <a:solidFill>
                  <a:srgbClr val="1E1E2E"/>
                </a:solidFill>
              </a:rPr>
              <a:t>Frontline respondent to crisis, GBV, and emergencies — local safe spaces are a CEDAW obligation (Arts. 5 &amp; 13, 14,15&amp;16)</a:t>
            </a:r>
            <a:endParaRPr lang="en-US" sz="1100" dirty="0"/>
          </a:p>
        </p:txBody>
      </p:sp>
      <p:sp>
        <p:nvSpPr>
          <p:cNvPr id="17" name="Shape 15"/>
          <p:cNvSpPr/>
          <p:nvPr/>
        </p:nvSpPr>
        <p:spPr>
          <a:xfrm>
            <a:off x="4709160" y="2743200"/>
            <a:ext cx="4160520" cy="1536192"/>
          </a:xfrm>
          <a:prstGeom prst="rect">
            <a:avLst/>
          </a:prstGeom>
          <a:solidFill>
            <a:srgbClr val="FFFFFF"/>
          </a:solidFill>
          <a:ln w="12700">
            <a:solidFill>
              <a:srgbClr val="E8E4DF"/>
            </a:solidFill>
            <a:prstDash val="solid"/>
          </a:ln>
          <a:effectLst>
            <a:outerShdw blurRad="76200" dist="25400" dir="8100000" algn="bl" rotWithShape="0">
              <a:srgbClr val="000000">
                <a:alpha val="12000"/>
              </a:srgbClr>
            </a:outerShdw>
          </a:effectLst>
        </p:spPr>
        <p:txBody>
          <a:bodyPr/>
          <a:lstStyle/>
          <a:p>
            <a:endParaRPr lang="en-NG"/>
          </a:p>
        </p:txBody>
      </p:sp>
      <p:sp>
        <p:nvSpPr>
          <p:cNvPr id="18" name="Shape 16"/>
          <p:cNvSpPr/>
          <p:nvPr/>
        </p:nvSpPr>
        <p:spPr>
          <a:xfrm>
            <a:off x="4709160" y="2743200"/>
            <a:ext cx="91440" cy="1536192"/>
          </a:xfrm>
          <a:prstGeom prst="rect">
            <a:avLst/>
          </a:prstGeom>
          <a:solidFill>
            <a:srgbClr val="8B0000"/>
          </a:solidFill>
          <a:ln w="12700">
            <a:solidFill>
              <a:srgbClr val="8B0000"/>
            </a:solidFill>
            <a:prstDash val="solid"/>
          </a:ln>
        </p:spPr>
        <p:txBody>
          <a:bodyPr/>
          <a:lstStyle/>
          <a:p>
            <a:endParaRPr lang="en-NG"/>
          </a:p>
        </p:txBody>
      </p:sp>
      <p:sp>
        <p:nvSpPr>
          <p:cNvPr id="19" name="Text 17"/>
          <p:cNvSpPr/>
          <p:nvPr/>
        </p:nvSpPr>
        <p:spPr>
          <a:xfrm>
            <a:off x="4892040" y="2852928"/>
            <a:ext cx="3840480" cy="347472"/>
          </a:xfrm>
          <a:prstGeom prst="rect">
            <a:avLst/>
          </a:prstGeom>
          <a:noFill/>
          <a:ln/>
        </p:spPr>
        <p:txBody>
          <a:bodyPr wrap="square" lIns="0" tIns="0" rIns="0" bIns="0" rtlCol="0" anchor="ctr"/>
          <a:lstStyle/>
          <a:p>
            <a:pPr marL="0" indent="0" algn="l">
              <a:buNone/>
            </a:pPr>
            <a:r>
              <a:rPr lang="en-US" sz="1300" b="1" dirty="0">
                <a:solidFill>
                  <a:srgbClr val="8B0000"/>
                </a:solidFill>
              </a:rPr>
              <a:t>Political Grooming Ground</a:t>
            </a:r>
            <a:endParaRPr lang="en-US" sz="1300" dirty="0"/>
          </a:p>
        </p:txBody>
      </p:sp>
      <p:sp>
        <p:nvSpPr>
          <p:cNvPr id="20" name="Text 18"/>
          <p:cNvSpPr/>
          <p:nvPr/>
        </p:nvSpPr>
        <p:spPr>
          <a:xfrm>
            <a:off x="4892040" y="3246120"/>
            <a:ext cx="3840480" cy="914400"/>
          </a:xfrm>
          <a:prstGeom prst="rect">
            <a:avLst/>
          </a:prstGeom>
          <a:noFill/>
          <a:ln/>
        </p:spPr>
        <p:txBody>
          <a:bodyPr wrap="square" lIns="0" tIns="0" rIns="0" bIns="0" rtlCol="0" anchor="t"/>
          <a:lstStyle/>
          <a:p>
            <a:pPr marL="0" indent="0" algn="l">
              <a:buNone/>
            </a:pPr>
            <a:r>
              <a:rPr lang="en-US" sz="1100" dirty="0">
                <a:solidFill>
                  <a:srgbClr val="1E1E2E"/>
                </a:solidFill>
              </a:rPr>
              <a:t>LGs build followership and leadership pipelines — India's Panchayat model proves the transformative potential</a:t>
            </a:r>
            <a:endParaRPr lang="en-US" sz="1100" dirty="0"/>
          </a:p>
        </p:txBody>
      </p:sp>
      <p:sp>
        <p:nvSpPr>
          <p:cNvPr id="21" name="Text 19"/>
          <p:cNvSpPr/>
          <p:nvPr/>
        </p:nvSpPr>
        <p:spPr>
          <a:xfrm>
            <a:off x="274320" y="4434840"/>
            <a:ext cx="8595360" cy="548640"/>
          </a:xfrm>
          <a:prstGeom prst="rect">
            <a:avLst/>
          </a:prstGeom>
          <a:noFill/>
          <a:ln/>
        </p:spPr>
        <p:txBody>
          <a:bodyPr wrap="square" rtlCol="0" anchor="ctr"/>
          <a:lstStyle/>
          <a:p>
            <a:pPr marL="0" indent="0" algn="ctr">
              <a:buNone/>
            </a:pPr>
            <a:r>
              <a:rPr lang="en-US" sz="1050" i="1" dirty="0">
                <a:solidFill>
                  <a:srgbClr val="6B7280"/>
                </a:solidFill>
              </a:rPr>
              <a:t>"LGs are the command theatres where the goal of eliminating discrimination must be realized."</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4">
    <p:bg>
      <p:bgPr>
        <a:solidFill>
          <a:srgbClr val="1E1E2E"/>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0B0F0"/>
          </a:solidFill>
          <a:ln w="12700">
            <a:solidFill>
              <a:srgbClr val="8B0000"/>
            </a:solidFill>
            <a:prstDash val="solid"/>
          </a:ln>
        </p:spPr>
        <p:txBody>
          <a:bodyPr/>
          <a:lstStyle/>
          <a:p>
            <a:endParaRPr lang="en-NG"/>
          </a:p>
        </p:txBody>
      </p:sp>
      <p:sp>
        <p:nvSpPr>
          <p:cNvPr id="3" name="Text 1"/>
          <p:cNvSpPr/>
          <p:nvPr/>
        </p:nvSpPr>
        <p:spPr>
          <a:xfrm>
            <a:off x="320040" y="0"/>
            <a:ext cx="8503920" cy="822960"/>
          </a:xfrm>
          <a:prstGeom prst="rect">
            <a:avLst/>
          </a:prstGeom>
          <a:noFill/>
          <a:ln/>
        </p:spPr>
        <p:txBody>
          <a:bodyPr wrap="square" lIns="0" tIns="0" rIns="0" bIns="0"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KEY CEDAW ARTICLES FOR CITIES AND LOCAL LEVEL</a:t>
            </a:r>
            <a:endParaRPr lang="en-US" sz="2600" dirty="0"/>
          </a:p>
        </p:txBody>
      </p:sp>
      <p:sp>
        <p:nvSpPr>
          <p:cNvPr id="4" name="Shape 2"/>
          <p:cNvSpPr/>
          <p:nvPr/>
        </p:nvSpPr>
        <p:spPr>
          <a:xfrm>
            <a:off x="274320" y="960120"/>
            <a:ext cx="2743200" cy="1572768"/>
          </a:xfrm>
          <a:prstGeom prst="rect">
            <a:avLst/>
          </a:prstGeom>
          <a:solidFill>
            <a:srgbClr val="00B0F0"/>
          </a:solidFill>
          <a:ln w="12700">
            <a:solidFill>
              <a:srgbClr val="3A3A55"/>
            </a:solidFill>
            <a:prstDash val="solid"/>
          </a:ln>
        </p:spPr>
        <p:txBody>
          <a:bodyPr/>
          <a:lstStyle/>
          <a:p>
            <a:endParaRPr lang="en-NG"/>
          </a:p>
        </p:txBody>
      </p:sp>
      <p:sp>
        <p:nvSpPr>
          <p:cNvPr id="5" name="Shape 3"/>
          <p:cNvSpPr/>
          <p:nvPr/>
        </p:nvSpPr>
        <p:spPr>
          <a:xfrm>
            <a:off x="384048" y="1124712"/>
            <a:ext cx="566928" cy="566928"/>
          </a:xfrm>
          <a:prstGeom prst="ellipse">
            <a:avLst/>
          </a:prstGeom>
          <a:noFill/>
          <a:ln w="12700">
            <a:solidFill>
              <a:srgbClr val="8B0000"/>
            </a:solidFill>
            <a:prstDash val="solid"/>
          </a:ln>
        </p:spPr>
        <p:txBody>
          <a:bodyPr/>
          <a:lstStyle/>
          <a:p>
            <a:endParaRPr lang="en-NG"/>
          </a:p>
        </p:txBody>
      </p:sp>
      <p:sp>
        <p:nvSpPr>
          <p:cNvPr id="6" name="Text 4"/>
          <p:cNvSpPr/>
          <p:nvPr/>
        </p:nvSpPr>
        <p:spPr>
          <a:xfrm>
            <a:off x="384048" y="1124712"/>
            <a:ext cx="566928" cy="566928"/>
          </a:xfrm>
          <a:prstGeom prst="rect">
            <a:avLst/>
          </a:prstGeom>
          <a:noFill/>
          <a:ln/>
        </p:spPr>
        <p:txBody>
          <a:bodyPr wrap="square" lIns="0" tIns="0" rIns="0" bIns="0" rtlCol="0" anchor="ctr"/>
          <a:lstStyle/>
          <a:p>
            <a:pPr marL="0" indent="0" algn="ctr">
              <a:buNone/>
            </a:pPr>
            <a:r>
              <a:rPr lang="en-US" sz="1200" b="1" dirty="0">
                <a:solidFill>
                  <a:srgbClr val="FFFFFF"/>
                </a:solidFill>
              </a:rPr>
              <a:t>Art. 3</a:t>
            </a:r>
            <a:endParaRPr lang="en-US" sz="1200" dirty="0"/>
          </a:p>
        </p:txBody>
      </p:sp>
      <p:sp>
        <p:nvSpPr>
          <p:cNvPr id="7" name="Text 5"/>
          <p:cNvSpPr/>
          <p:nvPr/>
        </p:nvSpPr>
        <p:spPr>
          <a:xfrm>
            <a:off x="1051560" y="1124712"/>
            <a:ext cx="1874520" cy="384048"/>
          </a:xfrm>
          <a:prstGeom prst="rect">
            <a:avLst/>
          </a:prstGeom>
          <a:noFill/>
          <a:ln/>
        </p:spPr>
        <p:txBody>
          <a:bodyPr wrap="square" lIns="0" tIns="0" rIns="0" bIns="0" rtlCol="0" anchor="ctr"/>
          <a:lstStyle/>
          <a:p>
            <a:pPr marL="0" indent="0" algn="l">
              <a:buNone/>
            </a:pPr>
            <a:r>
              <a:rPr lang="en-US" sz="1150" b="1" dirty="0">
                <a:solidFill>
                  <a:srgbClr val="C9A84C"/>
                </a:solidFill>
              </a:rPr>
              <a:t>National Machineries</a:t>
            </a:r>
            <a:endParaRPr lang="en-US" sz="1150" dirty="0"/>
          </a:p>
        </p:txBody>
      </p:sp>
      <p:sp>
        <p:nvSpPr>
          <p:cNvPr id="8" name="Text 6"/>
          <p:cNvSpPr/>
          <p:nvPr/>
        </p:nvSpPr>
        <p:spPr>
          <a:xfrm>
            <a:off x="411480" y="1645920"/>
            <a:ext cx="2468880" cy="777240"/>
          </a:xfrm>
          <a:prstGeom prst="rect">
            <a:avLst/>
          </a:prstGeom>
          <a:noFill/>
          <a:ln/>
        </p:spPr>
        <p:txBody>
          <a:bodyPr wrap="square" lIns="0" tIns="0" rIns="0" bIns="0" rtlCol="0" anchor="t"/>
          <a:lstStyle/>
          <a:p>
            <a:pPr marL="0" indent="0" algn="l">
              <a:buNone/>
            </a:pPr>
            <a:r>
              <a:rPr lang="en-US" sz="1000" dirty="0">
                <a:solidFill>
                  <a:srgbClr val="E8E4DF"/>
                </a:solidFill>
              </a:rPr>
              <a:t>Gender mainstreaming in local governance structures and budgeting</a:t>
            </a:r>
            <a:endParaRPr lang="en-US" sz="1000" dirty="0"/>
          </a:p>
        </p:txBody>
      </p:sp>
      <p:sp>
        <p:nvSpPr>
          <p:cNvPr id="9" name="Shape 7"/>
          <p:cNvSpPr/>
          <p:nvPr/>
        </p:nvSpPr>
        <p:spPr>
          <a:xfrm>
            <a:off x="3200400" y="960120"/>
            <a:ext cx="2743200" cy="1572768"/>
          </a:xfrm>
          <a:prstGeom prst="rect">
            <a:avLst/>
          </a:prstGeom>
          <a:solidFill>
            <a:srgbClr val="00B0F0"/>
          </a:solidFill>
          <a:ln w="12700">
            <a:solidFill>
              <a:srgbClr val="3A3A55"/>
            </a:solidFill>
            <a:prstDash val="solid"/>
          </a:ln>
        </p:spPr>
        <p:txBody>
          <a:bodyPr/>
          <a:lstStyle/>
          <a:p>
            <a:endParaRPr lang="en-NG"/>
          </a:p>
        </p:txBody>
      </p:sp>
      <p:sp>
        <p:nvSpPr>
          <p:cNvPr id="10" name="Shape 8"/>
          <p:cNvSpPr/>
          <p:nvPr/>
        </p:nvSpPr>
        <p:spPr>
          <a:xfrm>
            <a:off x="3310128" y="1124712"/>
            <a:ext cx="566928" cy="566928"/>
          </a:xfrm>
          <a:prstGeom prst="ellipse">
            <a:avLst/>
          </a:prstGeom>
          <a:solidFill>
            <a:srgbClr val="8B0000"/>
          </a:solidFill>
          <a:ln w="12700">
            <a:solidFill>
              <a:srgbClr val="8B0000"/>
            </a:solidFill>
            <a:prstDash val="solid"/>
          </a:ln>
        </p:spPr>
        <p:txBody>
          <a:bodyPr/>
          <a:lstStyle/>
          <a:p>
            <a:endParaRPr lang="en-NG"/>
          </a:p>
        </p:txBody>
      </p:sp>
      <p:sp>
        <p:nvSpPr>
          <p:cNvPr id="11" name="Text 9"/>
          <p:cNvSpPr/>
          <p:nvPr/>
        </p:nvSpPr>
        <p:spPr>
          <a:xfrm>
            <a:off x="3310128" y="1124712"/>
            <a:ext cx="566928" cy="566928"/>
          </a:xfrm>
          <a:prstGeom prst="rect">
            <a:avLst/>
          </a:prstGeom>
          <a:noFill/>
          <a:ln/>
        </p:spPr>
        <p:txBody>
          <a:bodyPr wrap="square" lIns="0" tIns="0" rIns="0" bIns="0" rtlCol="0" anchor="ctr"/>
          <a:lstStyle/>
          <a:p>
            <a:pPr marL="0" indent="0" algn="ctr">
              <a:buNone/>
            </a:pPr>
            <a:r>
              <a:rPr lang="en-US" sz="1200" b="1" dirty="0">
                <a:solidFill>
                  <a:srgbClr val="FFFFFF"/>
                </a:solidFill>
              </a:rPr>
              <a:t>Art. 5</a:t>
            </a:r>
            <a:endParaRPr lang="en-US" sz="1200" dirty="0"/>
          </a:p>
        </p:txBody>
      </p:sp>
      <p:sp>
        <p:nvSpPr>
          <p:cNvPr id="12" name="Text 10"/>
          <p:cNvSpPr/>
          <p:nvPr/>
        </p:nvSpPr>
        <p:spPr>
          <a:xfrm>
            <a:off x="3977640" y="1124712"/>
            <a:ext cx="1874520" cy="384048"/>
          </a:xfrm>
          <a:prstGeom prst="rect">
            <a:avLst/>
          </a:prstGeom>
          <a:noFill/>
          <a:ln/>
        </p:spPr>
        <p:txBody>
          <a:bodyPr wrap="square" lIns="0" tIns="0" rIns="0" bIns="0" rtlCol="0" anchor="ctr"/>
          <a:lstStyle/>
          <a:p>
            <a:pPr marL="0" indent="0" algn="l">
              <a:buNone/>
            </a:pPr>
            <a:r>
              <a:rPr lang="en-US" sz="1150" b="1" dirty="0">
                <a:solidFill>
                  <a:srgbClr val="C9A84C"/>
                </a:solidFill>
              </a:rPr>
              <a:t>Ending Violence &amp; Trafficking</a:t>
            </a:r>
            <a:endParaRPr lang="en-US" sz="1150" dirty="0"/>
          </a:p>
        </p:txBody>
      </p:sp>
      <p:sp>
        <p:nvSpPr>
          <p:cNvPr id="13" name="Text 11"/>
          <p:cNvSpPr/>
          <p:nvPr/>
        </p:nvSpPr>
        <p:spPr>
          <a:xfrm>
            <a:off x="3337560" y="1645920"/>
            <a:ext cx="2468880" cy="777240"/>
          </a:xfrm>
          <a:prstGeom prst="rect">
            <a:avLst/>
          </a:prstGeom>
          <a:noFill/>
          <a:ln/>
        </p:spPr>
        <p:txBody>
          <a:bodyPr wrap="square" lIns="0" tIns="0" rIns="0" bIns="0" rtlCol="0" anchor="t"/>
          <a:lstStyle/>
          <a:p>
            <a:pPr marL="0" indent="0" algn="l">
              <a:buNone/>
            </a:pPr>
            <a:r>
              <a:rPr lang="en-US" sz="1000" dirty="0">
                <a:solidFill>
                  <a:srgbClr val="E8E4DF"/>
                </a:solidFill>
              </a:rPr>
              <a:t>Safe communities, GBV response, dismantling harmful stereotypes</a:t>
            </a:r>
            <a:endParaRPr lang="en-US" sz="1000" dirty="0"/>
          </a:p>
        </p:txBody>
      </p:sp>
      <p:sp>
        <p:nvSpPr>
          <p:cNvPr id="14" name="Shape 12"/>
          <p:cNvSpPr/>
          <p:nvPr/>
        </p:nvSpPr>
        <p:spPr>
          <a:xfrm>
            <a:off x="6126480" y="960120"/>
            <a:ext cx="2743200" cy="1572768"/>
          </a:xfrm>
          <a:prstGeom prst="rect">
            <a:avLst/>
          </a:prstGeom>
          <a:solidFill>
            <a:srgbClr val="00B0F0"/>
          </a:solidFill>
          <a:ln w="12700">
            <a:solidFill>
              <a:srgbClr val="3A3A55"/>
            </a:solidFill>
            <a:prstDash val="solid"/>
          </a:ln>
        </p:spPr>
        <p:txBody>
          <a:bodyPr/>
          <a:lstStyle/>
          <a:p>
            <a:endParaRPr lang="en-NG"/>
          </a:p>
        </p:txBody>
      </p:sp>
      <p:sp>
        <p:nvSpPr>
          <p:cNvPr id="15" name="Shape 13"/>
          <p:cNvSpPr/>
          <p:nvPr/>
        </p:nvSpPr>
        <p:spPr>
          <a:xfrm>
            <a:off x="6236208" y="1124712"/>
            <a:ext cx="566928" cy="566928"/>
          </a:xfrm>
          <a:prstGeom prst="ellipse">
            <a:avLst/>
          </a:prstGeom>
          <a:solidFill>
            <a:srgbClr val="8B0000"/>
          </a:solidFill>
          <a:ln w="12700">
            <a:solidFill>
              <a:srgbClr val="8B0000"/>
            </a:solidFill>
            <a:prstDash val="solid"/>
          </a:ln>
        </p:spPr>
        <p:txBody>
          <a:bodyPr/>
          <a:lstStyle/>
          <a:p>
            <a:endParaRPr lang="en-NG"/>
          </a:p>
        </p:txBody>
      </p:sp>
      <p:sp>
        <p:nvSpPr>
          <p:cNvPr id="16" name="Text 14"/>
          <p:cNvSpPr/>
          <p:nvPr/>
        </p:nvSpPr>
        <p:spPr>
          <a:xfrm>
            <a:off x="6236208" y="1124712"/>
            <a:ext cx="566928" cy="566928"/>
          </a:xfrm>
          <a:prstGeom prst="rect">
            <a:avLst/>
          </a:prstGeom>
          <a:noFill/>
          <a:ln/>
        </p:spPr>
        <p:txBody>
          <a:bodyPr wrap="square" lIns="0" tIns="0" rIns="0" bIns="0" rtlCol="0" anchor="ctr"/>
          <a:lstStyle/>
          <a:p>
            <a:pPr marL="0" indent="0" algn="ctr">
              <a:buNone/>
            </a:pPr>
            <a:r>
              <a:rPr lang="en-US" sz="700" b="1" dirty="0">
                <a:solidFill>
                  <a:srgbClr val="FFFFFF"/>
                </a:solidFill>
              </a:rPr>
              <a:t>Art. 7</a:t>
            </a:r>
            <a:endParaRPr lang="en-US" sz="700" dirty="0"/>
          </a:p>
        </p:txBody>
      </p:sp>
      <p:sp>
        <p:nvSpPr>
          <p:cNvPr id="17" name="Text 15"/>
          <p:cNvSpPr/>
          <p:nvPr/>
        </p:nvSpPr>
        <p:spPr>
          <a:xfrm>
            <a:off x="6903720" y="1124712"/>
            <a:ext cx="1874520" cy="384048"/>
          </a:xfrm>
          <a:prstGeom prst="rect">
            <a:avLst/>
          </a:prstGeom>
          <a:noFill/>
          <a:ln/>
        </p:spPr>
        <p:txBody>
          <a:bodyPr wrap="square" lIns="0" tIns="0" rIns="0" bIns="0" rtlCol="0" anchor="ctr"/>
          <a:lstStyle/>
          <a:p>
            <a:pPr marL="0" indent="0" algn="l">
              <a:buNone/>
            </a:pPr>
            <a:r>
              <a:rPr lang="en-US" sz="1150" b="1" dirty="0">
                <a:solidFill>
                  <a:srgbClr val="C9A84C"/>
                </a:solidFill>
              </a:rPr>
              <a:t>Participation &amp; Leadership</a:t>
            </a:r>
            <a:endParaRPr lang="en-US" sz="1150" dirty="0"/>
          </a:p>
        </p:txBody>
      </p:sp>
      <p:sp>
        <p:nvSpPr>
          <p:cNvPr id="18" name="Text 16"/>
          <p:cNvSpPr/>
          <p:nvPr/>
        </p:nvSpPr>
        <p:spPr>
          <a:xfrm>
            <a:off x="6263640" y="1645920"/>
            <a:ext cx="2468880" cy="777240"/>
          </a:xfrm>
          <a:prstGeom prst="rect">
            <a:avLst/>
          </a:prstGeom>
          <a:noFill/>
          <a:ln/>
        </p:spPr>
        <p:txBody>
          <a:bodyPr wrap="square" lIns="0" tIns="0" rIns="0" bIns="0" rtlCol="0" anchor="t"/>
          <a:lstStyle/>
          <a:p>
            <a:pPr marL="0" indent="0" algn="l">
              <a:buNone/>
            </a:pPr>
            <a:r>
              <a:rPr lang="en-US" sz="1000" dirty="0">
                <a:solidFill>
                  <a:srgbClr val="E8E4DF"/>
                </a:solidFill>
              </a:rPr>
              <a:t>Equal representation in local governance and decision-making</a:t>
            </a:r>
            <a:endParaRPr lang="en-US" sz="1000" dirty="0"/>
          </a:p>
        </p:txBody>
      </p:sp>
      <p:sp>
        <p:nvSpPr>
          <p:cNvPr id="19" name="Shape 17"/>
          <p:cNvSpPr/>
          <p:nvPr/>
        </p:nvSpPr>
        <p:spPr>
          <a:xfrm>
            <a:off x="274320" y="2724912"/>
            <a:ext cx="2743200" cy="1572768"/>
          </a:xfrm>
          <a:prstGeom prst="rect">
            <a:avLst/>
          </a:prstGeom>
          <a:solidFill>
            <a:srgbClr val="00B0F0"/>
          </a:solidFill>
          <a:ln w="12700">
            <a:solidFill>
              <a:srgbClr val="3A3A55"/>
            </a:solidFill>
            <a:prstDash val="solid"/>
          </a:ln>
        </p:spPr>
        <p:txBody>
          <a:bodyPr/>
          <a:lstStyle/>
          <a:p>
            <a:endParaRPr lang="en-NG"/>
          </a:p>
        </p:txBody>
      </p:sp>
      <p:sp>
        <p:nvSpPr>
          <p:cNvPr id="20" name="Shape 18"/>
          <p:cNvSpPr/>
          <p:nvPr/>
        </p:nvSpPr>
        <p:spPr>
          <a:xfrm>
            <a:off x="384048" y="2889504"/>
            <a:ext cx="566928" cy="566928"/>
          </a:xfrm>
          <a:prstGeom prst="ellipse">
            <a:avLst/>
          </a:prstGeom>
          <a:solidFill>
            <a:srgbClr val="8B0000"/>
          </a:solidFill>
          <a:ln w="12700">
            <a:solidFill>
              <a:srgbClr val="8B0000"/>
            </a:solidFill>
            <a:prstDash val="solid"/>
          </a:ln>
        </p:spPr>
        <p:txBody>
          <a:bodyPr/>
          <a:lstStyle/>
          <a:p>
            <a:endParaRPr lang="en-NG"/>
          </a:p>
        </p:txBody>
      </p:sp>
      <p:sp>
        <p:nvSpPr>
          <p:cNvPr id="21" name="Text 19"/>
          <p:cNvSpPr/>
          <p:nvPr/>
        </p:nvSpPr>
        <p:spPr>
          <a:xfrm>
            <a:off x="384048" y="2889504"/>
            <a:ext cx="566928" cy="566928"/>
          </a:xfrm>
          <a:prstGeom prst="rect">
            <a:avLst/>
          </a:prstGeom>
          <a:noFill/>
          <a:ln/>
        </p:spPr>
        <p:txBody>
          <a:bodyPr wrap="square" lIns="0" tIns="0" rIns="0" bIns="0" rtlCol="0" anchor="ctr"/>
          <a:lstStyle/>
          <a:p>
            <a:pPr marL="0" indent="0" algn="ctr">
              <a:buNone/>
            </a:pPr>
            <a:r>
              <a:rPr lang="en-US" sz="700" b="1" dirty="0">
                <a:solidFill>
                  <a:srgbClr val="FFFFFF"/>
                </a:solidFill>
              </a:rPr>
              <a:t>Art. 11</a:t>
            </a:r>
            <a:endParaRPr lang="en-US" sz="700" dirty="0"/>
          </a:p>
        </p:txBody>
      </p:sp>
      <p:sp>
        <p:nvSpPr>
          <p:cNvPr id="22" name="Text 20"/>
          <p:cNvSpPr/>
          <p:nvPr/>
        </p:nvSpPr>
        <p:spPr>
          <a:xfrm>
            <a:off x="1051560" y="2889504"/>
            <a:ext cx="1874520" cy="384048"/>
          </a:xfrm>
          <a:prstGeom prst="rect">
            <a:avLst/>
          </a:prstGeom>
          <a:noFill/>
          <a:ln/>
        </p:spPr>
        <p:txBody>
          <a:bodyPr wrap="square" lIns="0" tIns="0" rIns="0" bIns="0" rtlCol="0" anchor="ctr"/>
          <a:lstStyle/>
          <a:p>
            <a:pPr marL="0" indent="0" algn="l">
              <a:buNone/>
            </a:pPr>
            <a:r>
              <a:rPr lang="en-US" sz="1150" b="1" dirty="0">
                <a:solidFill>
                  <a:srgbClr val="C9A84C"/>
                </a:solidFill>
              </a:rPr>
              <a:t>Employment Rights</a:t>
            </a:r>
            <a:endParaRPr lang="en-US" sz="1150" dirty="0"/>
          </a:p>
        </p:txBody>
      </p:sp>
      <p:sp>
        <p:nvSpPr>
          <p:cNvPr id="23" name="Text 21"/>
          <p:cNvSpPr/>
          <p:nvPr/>
        </p:nvSpPr>
        <p:spPr>
          <a:xfrm>
            <a:off x="411480" y="3410712"/>
            <a:ext cx="2468880" cy="777240"/>
          </a:xfrm>
          <a:prstGeom prst="rect">
            <a:avLst/>
          </a:prstGeom>
          <a:noFill/>
          <a:ln/>
        </p:spPr>
        <p:txBody>
          <a:bodyPr wrap="square" lIns="0" tIns="0" rIns="0" bIns="0" rtlCol="0" anchor="t"/>
          <a:lstStyle/>
          <a:p>
            <a:pPr marL="0" indent="0" algn="l">
              <a:buNone/>
            </a:pPr>
            <a:r>
              <a:rPr lang="en-US" sz="1000" dirty="0">
                <a:solidFill>
                  <a:srgbClr val="E8E4DF"/>
                </a:solidFill>
              </a:rPr>
              <a:t>Equal pay, non-discrimination, maternity protection locally</a:t>
            </a:r>
            <a:endParaRPr lang="en-US" sz="1000" dirty="0"/>
          </a:p>
        </p:txBody>
      </p:sp>
      <p:sp>
        <p:nvSpPr>
          <p:cNvPr id="24" name="Shape 22"/>
          <p:cNvSpPr/>
          <p:nvPr/>
        </p:nvSpPr>
        <p:spPr>
          <a:xfrm>
            <a:off x="3200400" y="2697267"/>
            <a:ext cx="2743200" cy="1572768"/>
          </a:xfrm>
          <a:prstGeom prst="rect">
            <a:avLst/>
          </a:prstGeom>
          <a:solidFill>
            <a:srgbClr val="00B0F0"/>
          </a:solidFill>
          <a:ln w="12700">
            <a:solidFill>
              <a:srgbClr val="3A3A55"/>
            </a:solidFill>
            <a:prstDash val="solid"/>
          </a:ln>
        </p:spPr>
        <p:txBody>
          <a:bodyPr/>
          <a:lstStyle/>
          <a:p>
            <a:endParaRPr lang="en-NG"/>
          </a:p>
        </p:txBody>
      </p:sp>
      <p:sp>
        <p:nvSpPr>
          <p:cNvPr id="25" name="Shape 23"/>
          <p:cNvSpPr/>
          <p:nvPr/>
        </p:nvSpPr>
        <p:spPr>
          <a:xfrm>
            <a:off x="3310128" y="2889504"/>
            <a:ext cx="566928" cy="566928"/>
          </a:xfrm>
          <a:prstGeom prst="ellipse">
            <a:avLst/>
          </a:prstGeom>
          <a:solidFill>
            <a:srgbClr val="8B0000"/>
          </a:solidFill>
          <a:ln w="12700">
            <a:solidFill>
              <a:srgbClr val="8B0000"/>
            </a:solidFill>
            <a:prstDash val="solid"/>
          </a:ln>
        </p:spPr>
        <p:txBody>
          <a:bodyPr/>
          <a:lstStyle/>
          <a:p>
            <a:endParaRPr lang="en-NG"/>
          </a:p>
        </p:txBody>
      </p:sp>
      <p:sp>
        <p:nvSpPr>
          <p:cNvPr id="26" name="Text 24"/>
          <p:cNvSpPr/>
          <p:nvPr/>
        </p:nvSpPr>
        <p:spPr>
          <a:xfrm>
            <a:off x="3310128" y="2889504"/>
            <a:ext cx="566928" cy="566928"/>
          </a:xfrm>
          <a:prstGeom prst="rect">
            <a:avLst/>
          </a:prstGeom>
          <a:noFill/>
          <a:ln/>
        </p:spPr>
        <p:txBody>
          <a:bodyPr wrap="square" lIns="0" tIns="0" rIns="0" bIns="0" rtlCol="0" anchor="ctr"/>
          <a:lstStyle/>
          <a:p>
            <a:pPr marL="0" indent="0" algn="ctr">
              <a:buNone/>
            </a:pPr>
            <a:r>
              <a:rPr lang="en-US" sz="700" b="1" dirty="0">
                <a:solidFill>
                  <a:srgbClr val="FFFFFF"/>
                </a:solidFill>
              </a:rPr>
              <a:t>Art. 13</a:t>
            </a:r>
            <a:endParaRPr lang="en-US" sz="700" dirty="0"/>
          </a:p>
        </p:txBody>
      </p:sp>
      <p:sp>
        <p:nvSpPr>
          <p:cNvPr id="27" name="Text 25"/>
          <p:cNvSpPr/>
          <p:nvPr/>
        </p:nvSpPr>
        <p:spPr>
          <a:xfrm>
            <a:off x="3977640" y="2889504"/>
            <a:ext cx="1874520" cy="384048"/>
          </a:xfrm>
          <a:prstGeom prst="rect">
            <a:avLst/>
          </a:prstGeom>
          <a:noFill/>
          <a:ln/>
        </p:spPr>
        <p:txBody>
          <a:bodyPr wrap="square" lIns="0" tIns="0" rIns="0" bIns="0" rtlCol="0" anchor="ctr"/>
          <a:lstStyle/>
          <a:p>
            <a:pPr marL="0" indent="0" algn="l">
              <a:buNone/>
            </a:pPr>
            <a:r>
              <a:rPr lang="en-US" sz="1150" b="1" dirty="0">
                <a:solidFill>
                  <a:srgbClr val="C9A84C"/>
                </a:solidFill>
              </a:rPr>
              <a:t>Socio-Economic Rights</a:t>
            </a:r>
            <a:endParaRPr lang="en-US" sz="1150" dirty="0"/>
          </a:p>
        </p:txBody>
      </p:sp>
      <p:sp>
        <p:nvSpPr>
          <p:cNvPr id="28" name="Text 26"/>
          <p:cNvSpPr/>
          <p:nvPr/>
        </p:nvSpPr>
        <p:spPr>
          <a:xfrm>
            <a:off x="3337560" y="3410712"/>
            <a:ext cx="2468880" cy="777240"/>
          </a:xfrm>
          <a:prstGeom prst="rect">
            <a:avLst/>
          </a:prstGeom>
          <a:noFill/>
          <a:ln/>
        </p:spPr>
        <p:txBody>
          <a:bodyPr wrap="square" lIns="0" tIns="0" rIns="0" bIns="0" rtlCol="0" anchor="t"/>
          <a:lstStyle/>
          <a:p>
            <a:pPr marL="0" indent="0" algn="l">
              <a:buNone/>
            </a:pPr>
            <a:r>
              <a:rPr lang="en-US" sz="1000" dirty="0">
                <a:solidFill>
                  <a:srgbClr val="E8E4DF"/>
                </a:solidFill>
              </a:rPr>
              <a:t>Access to credit, markets, social benefits — especially for rural women</a:t>
            </a:r>
            <a:endParaRPr lang="en-US" sz="1000" dirty="0"/>
          </a:p>
        </p:txBody>
      </p:sp>
      <p:sp>
        <p:nvSpPr>
          <p:cNvPr id="29" name="Shape 27"/>
          <p:cNvSpPr/>
          <p:nvPr/>
        </p:nvSpPr>
        <p:spPr>
          <a:xfrm>
            <a:off x="6126480" y="2724912"/>
            <a:ext cx="2743200" cy="1572768"/>
          </a:xfrm>
          <a:prstGeom prst="rect">
            <a:avLst/>
          </a:prstGeom>
          <a:solidFill>
            <a:srgbClr val="00B0F0"/>
          </a:solidFill>
          <a:ln w="12700">
            <a:solidFill>
              <a:srgbClr val="3A3A55"/>
            </a:solidFill>
            <a:prstDash val="solid"/>
          </a:ln>
        </p:spPr>
        <p:txBody>
          <a:bodyPr/>
          <a:lstStyle/>
          <a:p>
            <a:endParaRPr lang="en-NG"/>
          </a:p>
        </p:txBody>
      </p:sp>
      <p:sp>
        <p:nvSpPr>
          <p:cNvPr id="30" name="Shape 28"/>
          <p:cNvSpPr/>
          <p:nvPr/>
        </p:nvSpPr>
        <p:spPr>
          <a:xfrm>
            <a:off x="6236208" y="2889504"/>
            <a:ext cx="566928" cy="566928"/>
          </a:xfrm>
          <a:prstGeom prst="ellipse">
            <a:avLst/>
          </a:prstGeom>
          <a:solidFill>
            <a:srgbClr val="8B0000"/>
          </a:solidFill>
          <a:ln w="12700">
            <a:solidFill>
              <a:srgbClr val="8B0000"/>
            </a:solidFill>
            <a:prstDash val="solid"/>
          </a:ln>
        </p:spPr>
        <p:txBody>
          <a:bodyPr/>
          <a:lstStyle/>
          <a:p>
            <a:endParaRPr lang="en-NG"/>
          </a:p>
        </p:txBody>
      </p:sp>
      <p:sp>
        <p:nvSpPr>
          <p:cNvPr id="31" name="Text 29"/>
          <p:cNvSpPr/>
          <p:nvPr/>
        </p:nvSpPr>
        <p:spPr>
          <a:xfrm>
            <a:off x="6236208" y="2889504"/>
            <a:ext cx="566928" cy="566928"/>
          </a:xfrm>
          <a:prstGeom prst="rect">
            <a:avLst/>
          </a:prstGeom>
          <a:noFill/>
          <a:ln/>
        </p:spPr>
        <p:txBody>
          <a:bodyPr wrap="square" lIns="0" tIns="0" rIns="0" bIns="0" rtlCol="0" anchor="ctr"/>
          <a:lstStyle/>
          <a:p>
            <a:pPr marL="0" indent="0" algn="ctr">
              <a:buNone/>
            </a:pPr>
            <a:r>
              <a:rPr lang="en-US" sz="700" b="1" dirty="0">
                <a:solidFill>
                  <a:srgbClr val="FFFFFF"/>
                </a:solidFill>
              </a:rPr>
              <a:t>Art. 14</a:t>
            </a:r>
            <a:endParaRPr lang="en-US" sz="700" dirty="0"/>
          </a:p>
        </p:txBody>
      </p:sp>
      <p:sp>
        <p:nvSpPr>
          <p:cNvPr id="32" name="Text 30"/>
          <p:cNvSpPr/>
          <p:nvPr/>
        </p:nvSpPr>
        <p:spPr>
          <a:xfrm>
            <a:off x="6903720" y="2889504"/>
            <a:ext cx="1874520" cy="384048"/>
          </a:xfrm>
          <a:prstGeom prst="rect">
            <a:avLst/>
          </a:prstGeom>
          <a:noFill/>
          <a:ln/>
        </p:spPr>
        <p:txBody>
          <a:bodyPr wrap="square" lIns="0" tIns="0" rIns="0" bIns="0" rtlCol="0" anchor="ctr"/>
          <a:lstStyle/>
          <a:p>
            <a:pPr marL="0" indent="0" algn="l">
              <a:buNone/>
            </a:pPr>
            <a:r>
              <a:rPr lang="en-US" sz="1150" b="1" dirty="0">
                <a:solidFill>
                  <a:srgbClr val="C9A84C"/>
                </a:solidFill>
              </a:rPr>
              <a:t>Rural Women</a:t>
            </a:r>
            <a:endParaRPr lang="en-US" sz="1150" dirty="0"/>
          </a:p>
        </p:txBody>
      </p:sp>
      <p:sp>
        <p:nvSpPr>
          <p:cNvPr id="33" name="Text 31"/>
          <p:cNvSpPr/>
          <p:nvPr/>
        </p:nvSpPr>
        <p:spPr>
          <a:xfrm>
            <a:off x="6263640" y="3410712"/>
            <a:ext cx="2468880" cy="777240"/>
          </a:xfrm>
          <a:prstGeom prst="rect">
            <a:avLst/>
          </a:prstGeom>
          <a:noFill/>
          <a:ln/>
        </p:spPr>
        <p:txBody>
          <a:bodyPr wrap="square" lIns="0" tIns="0" rIns="0" bIns="0" rtlCol="0" anchor="t"/>
          <a:lstStyle/>
          <a:p>
            <a:pPr marL="0" indent="0" algn="l">
              <a:buNone/>
            </a:pPr>
            <a:r>
              <a:rPr lang="en-US" sz="1000" dirty="0">
                <a:solidFill>
                  <a:srgbClr val="E8E4DF"/>
                </a:solidFill>
              </a:rPr>
              <a:t>Priority investment in rural development aligned with the SDGs</a:t>
            </a:r>
            <a:endParaRPr lang="en-US" sz="1000" dirty="0"/>
          </a:p>
        </p:txBody>
      </p:sp>
      <p:sp>
        <p:nvSpPr>
          <p:cNvPr id="34" name="Shape 32"/>
          <p:cNvSpPr/>
          <p:nvPr/>
        </p:nvSpPr>
        <p:spPr>
          <a:xfrm>
            <a:off x="0" y="4526280"/>
            <a:ext cx="9144000" cy="617220"/>
          </a:xfrm>
          <a:prstGeom prst="rect">
            <a:avLst/>
          </a:prstGeom>
          <a:solidFill>
            <a:srgbClr val="00B0F0"/>
          </a:solidFill>
          <a:ln w="12700">
            <a:solidFill>
              <a:srgbClr val="161620"/>
            </a:solidFill>
            <a:prstDash val="solid"/>
          </a:ln>
        </p:spPr>
        <p:txBody>
          <a:bodyPr/>
          <a:lstStyle/>
          <a:p>
            <a:endParaRPr lang="en-NG"/>
          </a:p>
        </p:txBody>
      </p:sp>
      <p:sp>
        <p:nvSpPr>
          <p:cNvPr id="35" name="Text 33"/>
          <p:cNvSpPr/>
          <p:nvPr/>
        </p:nvSpPr>
        <p:spPr>
          <a:xfrm>
            <a:off x="365760" y="4526280"/>
            <a:ext cx="8412480" cy="617220"/>
          </a:xfrm>
          <a:prstGeom prst="rect">
            <a:avLst/>
          </a:prstGeom>
          <a:noFill/>
          <a:ln/>
        </p:spPr>
        <p:txBody>
          <a:bodyPr wrap="square" rtlCol="0" anchor="ctr"/>
          <a:lstStyle/>
          <a:p>
            <a:pPr marL="0" indent="0" algn="ctr">
              <a:buNone/>
            </a:pPr>
            <a:r>
              <a:rPr lang="en-US" sz="1100" i="1" dirty="0">
                <a:solidFill>
                  <a:srgbClr val="E8E4DF"/>
                </a:solidFill>
              </a:rPr>
              <a:t>Together these articles form the normative foundation for city-level accountability to women's rights.</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8B0000"/>
        </a:solidFill>
        <a:effectLst/>
      </p:bgPr>
    </p:bg>
    <p:spTree>
      <p:nvGrpSpPr>
        <p:cNvPr id="1" name=""/>
        <p:cNvGrpSpPr/>
        <p:nvPr/>
      </p:nvGrpSpPr>
      <p:grpSpPr>
        <a:xfrm>
          <a:off x="0" y="0"/>
          <a:ext cx="0" cy="0"/>
          <a:chOff x="0" y="0"/>
          <a:chExt cx="0" cy="0"/>
        </a:xfrm>
      </p:grpSpPr>
      <p:sp>
        <p:nvSpPr>
          <p:cNvPr id="2" name="Shape 0"/>
          <p:cNvSpPr/>
          <p:nvPr/>
        </p:nvSpPr>
        <p:spPr>
          <a:xfrm>
            <a:off x="5303520" y="-914400"/>
            <a:ext cx="5029200" cy="5029200"/>
          </a:xfrm>
          <a:prstGeom prst="ellipse">
            <a:avLst/>
          </a:prstGeom>
          <a:solidFill>
            <a:srgbClr val="A00020">
              <a:alpha val="60000"/>
            </a:srgbClr>
          </a:solidFill>
          <a:ln w="12700">
            <a:solidFill>
              <a:srgbClr val="A00020"/>
            </a:solidFill>
            <a:prstDash val="solid"/>
          </a:ln>
        </p:spPr>
        <p:txBody>
          <a:bodyPr/>
          <a:lstStyle/>
          <a:p>
            <a:endParaRPr lang="en-NG"/>
          </a:p>
        </p:txBody>
      </p:sp>
      <p:sp>
        <p:nvSpPr>
          <p:cNvPr id="3" name="Shape 1"/>
          <p:cNvSpPr/>
          <p:nvPr/>
        </p:nvSpPr>
        <p:spPr>
          <a:xfrm>
            <a:off x="-1097280" y="2926080"/>
            <a:ext cx="3200400" cy="3200400"/>
          </a:xfrm>
          <a:prstGeom prst="ellipse">
            <a:avLst/>
          </a:prstGeom>
          <a:solidFill>
            <a:srgbClr val="6B0015">
              <a:alpha val="70000"/>
            </a:srgbClr>
          </a:solidFill>
          <a:ln w="12700">
            <a:solidFill>
              <a:srgbClr val="6B0015"/>
            </a:solidFill>
            <a:prstDash val="solid"/>
          </a:ln>
        </p:spPr>
        <p:txBody>
          <a:bodyPr/>
          <a:lstStyle/>
          <a:p>
            <a:endParaRPr lang="en-NG"/>
          </a:p>
        </p:txBody>
      </p:sp>
      <p:sp>
        <p:nvSpPr>
          <p:cNvPr id="4" name="Text 2"/>
          <p:cNvSpPr/>
          <p:nvPr/>
        </p:nvSpPr>
        <p:spPr>
          <a:xfrm>
            <a:off x="502920" y="457200"/>
            <a:ext cx="7772400" cy="1188720"/>
          </a:xfrm>
          <a:prstGeom prst="rect">
            <a:avLst/>
          </a:prstGeom>
          <a:noFill/>
          <a:ln/>
        </p:spPr>
        <p:txBody>
          <a:bodyPr wrap="square" rtlCol="0" anchor="ctr"/>
          <a:lstStyle/>
          <a:p>
            <a:pPr marL="0" indent="0" algn="l">
              <a:buNone/>
            </a:pPr>
            <a:r>
              <a:rPr lang="en-US" sz="5200" b="1" dirty="0">
                <a:solidFill>
                  <a:srgbClr val="FFFFFF"/>
                </a:solidFill>
                <a:latin typeface="Georgia" pitchFamily="34" charset="0"/>
              </a:rPr>
              <a:t>KEY TAKEAWAYS</a:t>
            </a:r>
            <a:endParaRPr lang="en-US" sz="5200" dirty="0"/>
          </a:p>
        </p:txBody>
      </p:sp>
      <p:sp>
        <p:nvSpPr>
          <p:cNvPr id="5" name="Text 3"/>
          <p:cNvSpPr/>
          <p:nvPr/>
        </p:nvSpPr>
        <p:spPr>
          <a:xfrm>
            <a:off x="502920" y="1627632"/>
            <a:ext cx="7772400" cy="594360"/>
          </a:xfrm>
          <a:prstGeom prst="rect">
            <a:avLst/>
          </a:prstGeom>
          <a:noFill/>
          <a:ln/>
        </p:spPr>
        <p:txBody>
          <a:bodyPr wrap="square" rtlCol="0" anchor="ctr"/>
          <a:lstStyle/>
          <a:p>
            <a:pPr marL="0" indent="0" algn="l">
              <a:buNone/>
            </a:pPr>
            <a:r>
              <a:rPr lang="en-US" sz="2700" b="1" kern="0" spc="300" dirty="0">
                <a:solidFill>
                  <a:srgbClr val="C9A84C"/>
                </a:solidFill>
                <a:latin typeface="Georgia" pitchFamily="34" charset="0"/>
                <a:ea typeface="Georgia" pitchFamily="34" charset="-122"/>
                <a:cs typeface="Georgia" pitchFamily="34" charset="-120"/>
              </a:rPr>
              <a:t>CITIES FOR CEDAW</a:t>
            </a:r>
            <a:endParaRPr lang="en-US" sz="2700" dirty="0"/>
          </a:p>
        </p:txBody>
      </p:sp>
      <p:sp>
        <p:nvSpPr>
          <p:cNvPr id="6" name="Shape 4"/>
          <p:cNvSpPr/>
          <p:nvPr/>
        </p:nvSpPr>
        <p:spPr>
          <a:xfrm>
            <a:off x="502920" y="2423160"/>
            <a:ext cx="5120640" cy="475488"/>
          </a:xfrm>
          <a:prstGeom prst="rect">
            <a:avLst/>
          </a:prstGeom>
          <a:solidFill>
            <a:srgbClr val="1E1E2E"/>
          </a:solidFill>
          <a:ln w="19050">
            <a:solidFill>
              <a:srgbClr val="C9A84C"/>
            </a:solidFill>
            <a:prstDash val="solid"/>
          </a:ln>
        </p:spPr>
        <p:txBody>
          <a:bodyPr/>
          <a:lstStyle/>
          <a:p>
            <a:endParaRPr lang="en-NG" dirty="0"/>
          </a:p>
        </p:txBody>
      </p:sp>
      <p:sp>
        <p:nvSpPr>
          <p:cNvPr id="7" name="Text 5"/>
          <p:cNvSpPr/>
          <p:nvPr/>
        </p:nvSpPr>
        <p:spPr>
          <a:xfrm>
            <a:off x="594360" y="2423160"/>
            <a:ext cx="4937760" cy="475488"/>
          </a:xfrm>
          <a:prstGeom prst="rect">
            <a:avLst/>
          </a:prstGeom>
          <a:noFill/>
          <a:ln/>
        </p:spPr>
        <p:txBody>
          <a:bodyPr wrap="square" lIns="0" tIns="0" rIns="0" bIns="0" rtlCol="0" anchor="ctr"/>
          <a:lstStyle/>
          <a:p>
            <a:pPr marL="0" indent="0" algn="l">
              <a:buNone/>
            </a:pPr>
            <a:r>
              <a:rPr lang="en-US" sz="1300" b="1" dirty="0">
                <a:solidFill>
                  <a:srgbClr val="FFFFFF"/>
                </a:solidFill>
              </a:rPr>
              <a:t>1.  Provide binding legal architecture for gender equality in business environment </a:t>
            </a:r>
            <a:r>
              <a:rPr lang="en-US" sz="1300" b="1" dirty="0" err="1">
                <a:solidFill>
                  <a:srgbClr val="FFFFFF"/>
                </a:solidFill>
              </a:rPr>
              <a:t>thatcan</a:t>
            </a:r>
            <a:r>
              <a:rPr lang="en-US" sz="1300" b="1" dirty="0">
                <a:solidFill>
                  <a:srgbClr val="FFFFFF"/>
                </a:solidFill>
              </a:rPr>
              <a:t> be cascaded to local levels</a:t>
            </a:r>
            <a:endParaRPr lang="en-US" sz="1300" dirty="0"/>
          </a:p>
        </p:txBody>
      </p:sp>
      <p:sp>
        <p:nvSpPr>
          <p:cNvPr id="8" name="Shape 6"/>
          <p:cNvSpPr/>
          <p:nvPr/>
        </p:nvSpPr>
        <p:spPr>
          <a:xfrm>
            <a:off x="502920" y="3026664"/>
            <a:ext cx="5120640" cy="475488"/>
          </a:xfrm>
          <a:prstGeom prst="rect">
            <a:avLst/>
          </a:prstGeom>
          <a:solidFill>
            <a:srgbClr val="1E1E2E"/>
          </a:solidFill>
          <a:ln w="19050">
            <a:solidFill>
              <a:srgbClr val="C9A84C"/>
            </a:solidFill>
            <a:prstDash val="solid"/>
          </a:ln>
        </p:spPr>
        <p:txBody>
          <a:bodyPr/>
          <a:lstStyle/>
          <a:p>
            <a:endParaRPr lang="en-NG"/>
          </a:p>
        </p:txBody>
      </p:sp>
      <p:sp>
        <p:nvSpPr>
          <p:cNvPr id="9" name="Text 7"/>
          <p:cNvSpPr/>
          <p:nvPr/>
        </p:nvSpPr>
        <p:spPr>
          <a:xfrm>
            <a:off x="594360" y="3026664"/>
            <a:ext cx="4937760" cy="475488"/>
          </a:xfrm>
          <a:prstGeom prst="rect">
            <a:avLst/>
          </a:prstGeom>
          <a:noFill/>
          <a:ln/>
        </p:spPr>
        <p:txBody>
          <a:bodyPr wrap="square" lIns="0" tIns="0" rIns="0" bIns="0" rtlCol="0" anchor="ctr"/>
          <a:lstStyle/>
          <a:p>
            <a:pPr marL="342900" indent="-342900" algn="l">
              <a:buAutoNum type="arabicPeriod" startAt="2"/>
            </a:pPr>
            <a:r>
              <a:rPr lang="en-US" sz="1300" b="1" dirty="0">
                <a:solidFill>
                  <a:srgbClr val="FFFFFF"/>
                </a:solidFill>
              </a:rPr>
              <a:t>Adopt a local CEDAW ORDINANCE/EDICT/BYE-LAW in your city/LG or Municipality as </a:t>
            </a:r>
            <a:r>
              <a:rPr lang="en-US" sz="1300" b="1" dirty="0" err="1">
                <a:solidFill>
                  <a:srgbClr val="FFFFFF"/>
                </a:solidFill>
              </a:rPr>
              <a:t>aninclusivegrowth</a:t>
            </a:r>
            <a:r>
              <a:rPr lang="en-US" sz="1300" b="1" dirty="0">
                <a:solidFill>
                  <a:srgbClr val="FFFFFF"/>
                </a:solidFill>
              </a:rPr>
              <a:t> model</a:t>
            </a:r>
            <a:endParaRPr lang="en-US" sz="1300" dirty="0"/>
          </a:p>
        </p:txBody>
      </p:sp>
      <p:sp>
        <p:nvSpPr>
          <p:cNvPr id="10" name="Shape 8"/>
          <p:cNvSpPr/>
          <p:nvPr/>
        </p:nvSpPr>
        <p:spPr>
          <a:xfrm>
            <a:off x="502920" y="3630168"/>
            <a:ext cx="5120640" cy="475488"/>
          </a:xfrm>
          <a:prstGeom prst="rect">
            <a:avLst/>
          </a:prstGeom>
          <a:solidFill>
            <a:srgbClr val="1E1E2E"/>
          </a:solidFill>
          <a:ln w="19050">
            <a:solidFill>
              <a:srgbClr val="C9A84C"/>
            </a:solidFill>
            <a:prstDash val="solid"/>
          </a:ln>
        </p:spPr>
        <p:txBody>
          <a:bodyPr/>
          <a:lstStyle/>
          <a:p>
            <a:endParaRPr lang="en-NG"/>
          </a:p>
        </p:txBody>
      </p:sp>
      <p:sp>
        <p:nvSpPr>
          <p:cNvPr id="11" name="Text 9"/>
          <p:cNvSpPr/>
          <p:nvPr/>
        </p:nvSpPr>
        <p:spPr>
          <a:xfrm>
            <a:off x="594360" y="3630168"/>
            <a:ext cx="4937760" cy="475488"/>
          </a:xfrm>
          <a:prstGeom prst="rect">
            <a:avLst/>
          </a:prstGeom>
          <a:noFill/>
          <a:ln/>
        </p:spPr>
        <p:txBody>
          <a:bodyPr wrap="square" lIns="0" tIns="0" rIns="0" bIns="0" rtlCol="0" anchor="ctr"/>
          <a:lstStyle/>
          <a:p>
            <a:pPr marL="0" indent="0" algn="l">
              <a:buNone/>
            </a:pPr>
            <a:r>
              <a:rPr lang="en-US" sz="1300" b="1" dirty="0">
                <a:solidFill>
                  <a:srgbClr val="FFFFFF"/>
                </a:solidFill>
              </a:rPr>
              <a:t>3.  Engage women's CSOs at the grassroots level &amp; the </a:t>
            </a:r>
            <a:r>
              <a:rPr lang="en-US" sz="1300" b="1" dirty="0" err="1">
                <a:solidFill>
                  <a:srgbClr val="FFFFFF"/>
                </a:solidFill>
              </a:rPr>
              <a:t>PSector</a:t>
            </a:r>
            <a:endParaRPr lang="en-US" sz="1300" dirty="0"/>
          </a:p>
        </p:txBody>
      </p:sp>
      <p:sp>
        <p:nvSpPr>
          <p:cNvPr id="12" name="Shape 10"/>
          <p:cNvSpPr/>
          <p:nvPr/>
        </p:nvSpPr>
        <p:spPr>
          <a:xfrm>
            <a:off x="0" y="4462272"/>
            <a:ext cx="9144000" cy="681228"/>
          </a:xfrm>
          <a:prstGeom prst="rect">
            <a:avLst/>
          </a:prstGeom>
          <a:solidFill>
            <a:srgbClr val="1E1E2E"/>
          </a:solidFill>
          <a:ln w="12700">
            <a:solidFill>
              <a:srgbClr val="1E1E2E"/>
            </a:solidFill>
            <a:prstDash val="solid"/>
          </a:ln>
        </p:spPr>
        <p:txBody>
          <a:bodyPr/>
          <a:lstStyle/>
          <a:p>
            <a:endParaRPr lang="en-NG" dirty="0"/>
          </a:p>
        </p:txBody>
      </p:sp>
      <p:sp>
        <p:nvSpPr>
          <p:cNvPr id="13" name="Text 11"/>
          <p:cNvSpPr/>
          <p:nvPr/>
        </p:nvSpPr>
        <p:spPr>
          <a:xfrm>
            <a:off x="274320" y="4462272"/>
            <a:ext cx="8595360" cy="681228"/>
          </a:xfrm>
          <a:prstGeom prst="rect">
            <a:avLst/>
          </a:prstGeom>
          <a:noFill/>
          <a:ln/>
        </p:spPr>
        <p:txBody>
          <a:bodyPr wrap="square" rtlCol="0" anchor="ctr"/>
          <a:lstStyle/>
          <a:p>
            <a:pPr marL="0" indent="0" algn="ctr">
              <a:buNone/>
            </a:pPr>
            <a:r>
              <a:rPr lang="en-US" sz="900" i="1" dirty="0">
                <a:solidFill>
                  <a:srgbClr val="E8E4DF"/>
                </a:solidFill>
              </a:rPr>
              <a:t>UN-CEDAW COMMITTEE ; Global Cities Hub  ·  Geneva Human Rights Hub  ·  Human Rights Cities Network  ·  Cities for CEDAW History &amp; Futures Project</a:t>
            </a:r>
            <a:endParaRPr lang="en-US" sz="900" dirty="0"/>
          </a:p>
        </p:txBody>
      </p:sp>
      <p:sp>
        <p:nvSpPr>
          <p:cNvPr id="14" name="Shape 8">
            <a:extLst>
              <a:ext uri="{FF2B5EF4-FFF2-40B4-BE49-F238E27FC236}">
                <a16:creationId xmlns:a16="http://schemas.microsoft.com/office/drawing/2014/main" id="{F7459B23-010B-4A6B-C4FA-C563CBEC4FC9}"/>
              </a:ext>
            </a:extLst>
          </p:cNvPr>
          <p:cNvSpPr/>
          <p:nvPr/>
        </p:nvSpPr>
        <p:spPr>
          <a:xfrm>
            <a:off x="502920" y="4206240"/>
            <a:ext cx="5120640" cy="475488"/>
          </a:xfrm>
          <a:prstGeom prst="rect">
            <a:avLst/>
          </a:prstGeom>
          <a:solidFill>
            <a:srgbClr val="1E1E2E"/>
          </a:solidFill>
          <a:ln w="19050">
            <a:solidFill>
              <a:srgbClr val="C9A84C"/>
            </a:solidFill>
            <a:prstDash val="solid"/>
          </a:ln>
        </p:spPr>
        <p:txBody>
          <a:bodyPr/>
          <a:lstStyle/>
          <a:p>
            <a:r>
              <a:rPr lang="en-US" sz="1300" b="1" dirty="0">
                <a:solidFill>
                  <a:srgbClr val="FFFFFF"/>
                </a:solidFill>
                <a:latin typeface="Calibri" panose="020F0502020204030204"/>
              </a:rPr>
              <a:t>4. Deploy Gender parity as an economic multiplier</a:t>
            </a:r>
            <a:endParaRPr lang="en-NG" dirty="0"/>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4E1DE1C0A1944E876F3136DE640CCE" ma:contentTypeVersion="19" ma:contentTypeDescription="Crée un document." ma:contentTypeScope="" ma:versionID="5d30c2216aa47a7b5ee8cc38404b13ad">
  <xsd:schema xmlns:xsd="http://www.w3.org/2001/XMLSchema" xmlns:xs="http://www.w3.org/2001/XMLSchema" xmlns:p="http://schemas.microsoft.com/office/2006/metadata/properties" xmlns:ns2="3248a573-2223-47b2-bd2f-9564c9505fbe" xmlns:ns3="00c5cc0d-9bcb-4213-bd88-db018d7bacac" targetNamespace="http://schemas.microsoft.com/office/2006/metadata/properties" ma:root="true" ma:fieldsID="0f27aca03acd6e9718219970ae62c0a5" ns2:_="" ns3:_="">
    <xsd:import namespace="3248a573-2223-47b2-bd2f-9564c9505fbe"/>
    <xsd:import namespace="00c5cc0d-9bcb-4213-bd88-db018d7baca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48a573-2223-47b2-bd2f-9564c9505f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643d1d3c-0f60-42f5-a3d2-0d9bea000aa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0c5cc0d-9bcb-4213-bd88-db018d7bacac" elementFormDefault="qualified">
    <xsd:import namespace="http://schemas.microsoft.com/office/2006/documentManagement/types"/>
    <xsd:import namespace="http://schemas.microsoft.com/office/infopath/2007/PartnerControls"/>
    <xsd:element name="SharedWithUsers" ma:index="17"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770973bc-8cf2-45a8-91ee-a2fd59b23fa0}" ma:internalName="TaxCatchAll" ma:showField="CatchAllData" ma:web="00c5cc0d-9bcb-4213-bd88-db018d7bac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0c5cc0d-9bcb-4213-bd88-db018d7bacac" xsi:nil="true"/>
    <lcf76f155ced4ddcb4097134ff3c332f xmlns="3248a573-2223-47b2-bd2f-9564c9505fb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D9F1C5F-5050-4D5B-A589-45C29BA4E46F}"/>
</file>

<file path=customXml/itemProps2.xml><?xml version="1.0" encoding="utf-8"?>
<ds:datastoreItem xmlns:ds="http://schemas.openxmlformats.org/officeDocument/2006/customXml" ds:itemID="{AA91FB82-B840-4C06-9723-96D764120C83}"/>
</file>

<file path=customXml/itemProps3.xml><?xml version="1.0" encoding="utf-8"?>
<ds:datastoreItem xmlns:ds="http://schemas.openxmlformats.org/officeDocument/2006/customXml" ds:itemID="{3DEAC052-F689-4476-ADD4-227CB86E1902}"/>
</file>

<file path=docProps/app.xml><?xml version="1.0" encoding="utf-8"?>
<Properties xmlns="http://schemas.openxmlformats.org/officeDocument/2006/extended-properties" xmlns:vt="http://schemas.openxmlformats.org/officeDocument/2006/docPropsVTypes">
  <Template>Facet</Template>
  <TotalTime>217</TotalTime>
  <Words>1102</Words>
  <Application>Microsoft Office PowerPoint</Application>
  <PresentationFormat>On-screen Show (16:9)</PresentationFormat>
  <Paragraphs>125</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Georgia</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Cities for CEDAW – Local Action for Women's Rights</dc:title>
  <dc:subject>PptxGenJS Presentation</dc:subject>
  <dc:creator>PptxGenJS</dc:creator>
  <cp:lastModifiedBy>Esther Eghobamien-Mshelia</cp:lastModifiedBy>
  <cp:revision>4</cp:revision>
  <dcterms:created xsi:type="dcterms:W3CDTF">2026-03-30T20:39:56Z</dcterms:created>
  <dcterms:modified xsi:type="dcterms:W3CDTF">2026-03-31T13:30:02Z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97200</vt:r8>
  </property>
  <property fmtid="{D5CDD505-2E9C-101B-9397-08002B2CF9AE}" pid="3" name="ContentTypeId">
    <vt:lpwstr>0x010100B04E1DE1C0A1944E876F3136DE640CCE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