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256" r:id="rId5"/>
    <p:sldId id="304" r:id="rId6"/>
    <p:sldId id="306" r:id="rId7"/>
    <p:sldId id="307" r:id="rId8"/>
    <p:sldId id="308" r:id="rId9"/>
    <p:sldId id="270" r:id="rId10"/>
    <p:sldId id="257" r:id="rId11"/>
    <p:sldId id="271" r:id="rId12"/>
    <p:sldId id="262" r:id="rId13"/>
    <p:sldId id="261" r:id="rId14"/>
    <p:sldId id="260" r:id="rId15"/>
    <p:sldId id="263" r:id="rId16"/>
    <p:sldId id="276" r:id="rId17"/>
    <p:sldId id="277" r:id="rId18"/>
    <p:sldId id="278" r:id="rId19"/>
    <p:sldId id="309" r:id="rId20"/>
    <p:sldId id="268" r:id="rId21"/>
  </p:sldIdLst>
  <p:sldSz cx="9144000" cy="6858000" type="screen4x3"/>
  <p:notesSz cx="67945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F00"/>
    <a:srgbClr val="898689"/>
    <a:srgbClr val="50280F"/>
    <a:srgbClr val="010C12"/>
    <a:srgbClr val="6F6F6F"/>
    <a:srgbClr val="0098C5"/>
    <a:srgbClr val="FF9900"/>
    <a:srgbClr val="585759"/>
    <a:srgbClr val="50250D"/>
    <a:srgbClr val="5026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DC33E-E7FD-42B4-9878-22F2E75B5DA7}" v="6" dt="2026-03-23T09:21:44.822"/>
    <p1510:client id="{F8FFCE63-5BE7-4D0A-B309-989FB4ADCF3D}" v="61" dt="2026-03-23T09:58:09.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08" autoAdjust="0"/>
    <p:restoredTop sz="98309" autoAdjust="0"/>
  </p:normalViewPr>
  <p:slideViewPr>
    <p:cSldViewPr snapToGrid="0" snapToObjects="1">
      <p:cViewPr>
        <p:scale>
          <a:sx n="63" d="100"/>
          <a:sy n="63" d="100"/>
        </p:scale>
        <p:origin x="1108" y="56"/>
      </p:cViewPr>
      <p:guideLst>
        <p:guide orient="horz" pos="2159"/>
        <p:guide pos="288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6217775064168"/>
          <c:y val="0.18021655664165803"/>
          <c:w val="0.7714860074571569"/>
          <c:h val="0.72841709505992847"/>
        </c:manualLayout>
      </c:layout>
      <c:doughnutChart>
        <c:varyColors val="1"/>
        <c:ser>
          <c:idx val="0"/>
          <c:order val="0"/>
          <c:tx>
            <c:strRef>
              <c:f>Sheet1!$B$1</c:f>
              <c:strCache>
                <c:ptCount val="1"/>
                <c:pt idx="0">
                  <c:v>Current Water Mix</c:v>
                </c:pt>
              </c:strCache>
            </c:strRef>
          </c:tx>
          <c:spPr>
            <a:solidFill>
              <a:srgbClr val="F00067"/>
            </a:solidFill>
          </c:spPr>
          <c:dPt>
            <c:idx val="0"/>
            <c:bubble3D val="0"/>
            <c:spPr>
              <a:solidFill>
                <a:srgbClr val="00B0F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F6B-4CA0-972F-984B9238B7FE}"/>
              </c:ext>
            </c:extLst>
          </c:dPt>
          <c:dPt>
            <c:idx val="1"/>
            <c:bubble3D val="0"/>
            <c:spPr>
              <a:solidFill>
                <a:srgbClr val="FFC0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F6B-4CA0-972F-984B9238B7FE}"/>
              </c:ext>
            </c:extLst>
          </c:dPt>
          <c:dLbls>
            <c:dLbl>
              <c:idx val="0"/>
              <c:tx>
                <c:rich>
                  <a:bodyPr/>
                  <a:lstStyle/>
                  <a:p>
                    <a:r>
                      <a:rPr lang="en-US" dirty="0"/>
                      <a:t>98%</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F6B-4CA0-972F-984B9238B7FE}"/>
                </c:ext>
              </c:extLst>
            </c:dLbl>
            <c:dLbl>
              <c:idx val="1"/>
              <c:tx>
                <c:rich>
                  <a:bodyPr/>
                  <a:lstStyle/>
                  <a:p>
                    <a:r>
                      <a:rPr lang="en-US" dirty="0"/>
                      <a:t>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F6B-4CA0-972F-984B9238B7FE}"/>
                </c:ext>
              </c:extLst>
            </c:dLbl>
            <c:spPr>
              <a:noFill/>
              <a:ln>
                <a:noFill/>
              </a:ln>
              <a:effectLst/>
            </c:spPr>
            <c:txPr>
              <a:bodyPr rot="0" spcFirstLastPara="1" vertOverflow="ellipsis" vert="horz" wrap="square" anchor="ctr" anchorCtr="1"/>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Surface Water</c:v>
                </c:pt>
                <c:pt idx="1">
                  <c:v>Groundwater</c:v>
                </c:pt>
              </c:strCache>
            </c:strRef>
          </c:cat>
          <c:val>
            <c:numRef>
              <c:f>Sheet1!$B$2:$B$3</c:f>
              <c:numCache>
                <c:formatCode>0%</c:formatCode>
                <c:ptCount val="2"/>
                <c:pt idx="0">
                  <c:v>0.96</c:v>
                </c:pt>
                <c:pt idx="1">
                  <c:v>0.04</c:v>
                </c:pt>
              </c:numCache>
            </c:numRef>
          </c:val>
          <c:extLst>
            <c:ext xmlns:c16="http://schemas.microsoft.com/office/drawing/2014/chart" uri="{C3380CC4-5D6E-409C-BE32-E72D297353CC}">
              <c16:uniqueId val="{00000004-FF6B-4CA0-972F-984B9238B7FE}"/>
            </c:ext>
          </c:extLst>
        </c:ser>
        <c:dLbls>
          <c:showLegendKey val="0"/>
          <c:showVal val="0"/>
          <c:showCatName val="0"/>
          <c:showSerName val="0"/>
          <c:showPercent val="1"/>
          <c:showBubbleSize val="0"/>
          <c:showLeaderLines val="1"/>
        </c:dLbls>
        <c:firstSliceAng val="3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6217775064168"/>
          <c:y val="0.18021655664165803"/>
          <c:w val="0.7714860074571569"/>
          <c:h val="0.72841709505992847"/>
        </c:manualLayout>
      </c:layout>
      <c:doughnutChart>
        <c:varyColors val="1"/>
        <c:ser>
          <c:idx val="0"/>
          <c:order val="0"/>
          <c:tx>
            <c:strRef>
              <c:f>Sheet1!$B$1</c:f>
              <c:strCache>
                <c:ptCount val="1"/>
                <c:pt idx="0">
                  <c:v>Current Water Mix</c:v>
                </c:pt>
              </c:strCache>
            </c:strRef>
          </c:tx>
          <c:spPr>
            <a:solidFill>
              <a:srgbClr val="F00067"/>
            </a:solidFill>
          </c:spPr>
          <c:dPt>
            <c:idx val="0"/>
            <c:bubble3D val="0"/>
            <c:spPr>
              <a:solidFill>
                <a:srgbClr val="00B0F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BBAD-4725-B48A-A0B08B639CD4}"/>
              </c:ext>
            </c:extLst>
          </c:dPt>
          <c:dPt>
            <c:idx val="1"/>
            <c:bubble3D val="0"/>
            <c:spPr>
              <a:solidFill>
                <a:srgbClr val="FFC0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BBAD-4725-B48A-A0B08B639CD4}"/>
              </c:ext>
            </c:extLst>
          </c:dPt>
          <c:dPt>
            <c:idx val="2"/>
            <c:bubble3D val="0"/>
            <c:spPr>
              <a:solidFill>
                <a:schemeClr val="tx1">
                  <a:lumMod val="85000"/>
                  <a:lumOff val="1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BBAD-4725-B48A-A0B08B639CD4}"/>
              </c:ext>
            </c:extLst>
          </c:dPt>
          <c:dPt>
            <c:idx val="3"/>
            <c:bubble3D val="0"/>
            <c:spPr>
              <a:solidFill>
                <a:srgbClr val="F00067"/>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BBAD-4725-B48A-A0B08B639CD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Surface Water</c:v>
                </c:pt>
                <c:pt idx="1">
                  <c:v>Groundwater</c:v>
                </c:pt>
                <c:pt idx="2">
                  <c:v>Desalination</c:v>
                </c:pt>
                <c:pt idx="3">
                  <c:v>Reuse</c:v>
                </c:pt>
              </c:strCache>
            </c:strRef>
          </c:cat>
          <c:val>
            <c:numRef>
              <c:f>Sheet1!$B$2:$B$5</c:f>
              <c:numCache>
                <c:formatCode>0%</c:formatCode>
                <c:ptCount val="4"/>
                <c:pt idx="0">
                  <c:v>0.75</c:v>
                </c:pt>
                <c:pt idx="1">
                  <c:v>7.0000000000000007E-2</c:v>
                </c:pt>
                <c:pt idx="2">
                  <c:v>0.11</c:v>
                </c:pt>
                <c:pt idx="3">
                  <c:v>7.0000000000000007E-2</c:v>
                </c:pt>
              </c:numCache>
            </c:numRef>
          </c:val>
          <c:extLst>
            <c:ext xmlns:c16="http://schemas.microsoft.com/office/drawing/2014/chart" uri="{C3380CC4-5D6E-409C-BE32-E72D297353CC}">
              <c16:uniqueId val="{00000008-BBAD-4725-B48A-A0B08B639CD4}"/>
            </c:ext>
          </c:extLst>
        </c:ser>
        <c:dLbls>
          <c:showLegendKey val="0"/>
          <c:showVal val="0"/>
          <c:showCatName val="0"/>
          <c:showSerName val="0"/>
          <c:showPercent val="1"/>
          <c:showBubbleSize val="0"/>
          <c:showLeaderLines val="1"/>
        </c:dLbls>
        <c:firstSliceAng val="9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A6C136B7-2151-9849-8D65-E0859731AC38}" type="datetimeFigureOut">
              <a:rPr lang="en-US" smtClean="0"/>
              <a:t>3/23/2026</a:t>
            </a:fld>
            <a:endParaRPr lang="en-US"/>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B470B886-B516-EE4C-86E6-93A16B5DA061}" type="slidenum">
              <a:rPr lang="en-US" smtClean="0"/>
              <a:t>‹#›</a:t>
            </a:fld>
            <a:endParaRPr lang="en-US"/>
          </a:p>
        </p:txBody>
      </p:sp>
    </p:spTree>
    <p:extLst>
      <p:ext uri="{BB962C8B-B14F-4D97-AF65-F5344CB8AC3E}">
        <p14:creationId xmlns:p14="http://schemas.microsoft.com/office/powerpoint/2010/main" val="42839939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0B886-B516-EE4C-86E6-93A16B5DA061}" type="slidenum">
              <a:rPr lang="en-US" smtClean="0"/>
              <a:t>2</a:t>
            </a:fld>
            <a:endParaRPr lang="en-US" dirty="0"/>
          </a:p>
        </p:txBody>
      </p:sp>
    </p:spTree>
    <p:extLst>
      <p:ext uri="{BB962C8B-B14F-4D97-AF65-F5344CB8AC3E}">
        <p14:creationId xmlns:p14="http://schemas.microsoft.com/office/powerpoint/2010/main" val="282472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73A80DC0-C4D1-E849-95F1-E29CDD0699CE}" type="slidenum">
              <a:rPr lang="en-US" smtClean="0"/>
              <a:t>‹#›</a:t>
            </a:fld>
            <a:endParaRPr lang="en-US"/>
          </a:p>
        </p:txBody>
      </p:sp>
      <p:sp>
        <p:nvSpPr>
          <p:cNvPr id="5" name="Rectangle 4"/>
          <p:cNvSpPr/>
          <p:nvPr userDrawn="1"/>
        </p:nvSpPr>
        <p:spPr>
          <a:xfrm>
            <a:off x="0" y="3441108"/>
            <a:ext cx="9144000" cy="3430541"/>
          </a:xfrm>
          <a:prstGeom prst="rect">
            <a:avLst/>
          </a:prstGeom>
          <a:solidFill>
            <a:srgbClr val="0098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CT_Logo_Ext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689979"/>
            <a:ext cx="5257068" cy="2044416"/>
          </a:xfrm>
          <a:prstGeom prst="rect">
            <a:avLst/>
          </a:prstGeom>
        </p:spPr>
      </p:pic>
      <p:pic>
        <p:nvPicPr>
          <p:cNvPr id="9" name="Picture 8" descr="PO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00540"/>
            <a:ext cx="8575630" cy="482477"/>
          </a:xfrm>
          <a:prstGeom prst="rect">
            <a:avLst/>
          </a:prstGeom>
        </p:spPr>
      </p:pic>
      <p:sp>
        <p:nvSpPr>
          <p:cNvPr id="10" name="Subtitle 2"/>
          <p:cNvSpPr>
            <a:spLocks noGrp="1"/>
          </p:cNvSpPr>
          <p:nvPr>
            <p:ph type="subTitle" idx="1" hasCustomPrompt="1"/>
          </p:nvPr>
        </p:nvSpPr>
        <p:spPr>
          <a:xfrm>
            <a:off x="1584960" y="4631928"/>
            <a:ext cx="7022592" cy="509277"/>
          </a:xfrm>
          <a:noFill/>
        </p:spPr>
        <p:txBody>
          <a:bodyPr anchor="ctr">
            <a:normAutofit/>
          </a:bodyPr>
          <a:lstStyle>
            <a:lvl1pPr marL="0" indent="0" algn="r">
              <a:buNone/>
              <a:defRPr sz="2000" baseline="0">
                <a:solidFill>
                  <a:schemeClr val="bg1"/>
                </a:solidFill>
              </a:defRPr>
            </a:lvl1pPr>
          </a:lstStyle>
          <a:p>
            <a:pPr algn="r"/>
            <a:r>
              <a:rPr lang="en-US" sz="1800" dirty="0">
                <a:solidFill>
                  <a:schemeClr val="bg1"/>
                </a:solidFill>
                <a:latin typeface="Century Gothic"/>
                <a:cs typeface="Century Gothic"/>
              </a:rPr>
              <a:t>Directorate / Department Name | Date</a:t>
            </a:r>
          </a:p>
        </p:txBody>
      </p:sp>
      <p:sp>
        <p:nvSpPr>
          <p:cNvPr id="11" name="Text Placeholder 2"/>
          <p:cNvSpPr>
            <a:spLocks noGrp="1"/>
          </p:cNvSpPr>
          <p:nvPr>
            <p:ph type="body" sz="quarter" idx="13" hasCustomPrompt="1"/>
          </p:nvPr>
        </p:nvSpPr>
        <p:spPr>
          <a:xfrm>
            <a:off x="816864" y="3879032"/>
            <a:ext cx="7781598" cy="658123"/>
          </a:xfrm>
        </p:spPr>
        <p:txBody>
          <a:bodyPr anchor="ctr" anchorCtr="0">
            <a:noAutofit/>
          </a:bodyPr>
          <a:lstStyle>
            <a:lvl1pPr marL="0" indent="0" algn="r">
              <a:spcBef>
                <a:spcPts val="0"/>
              </a:spcBef>
              <a:buNone/>
              <a:defRPr sz="2400" b="1" baseline="0">
                <a:solidFill>
                  <a:schemeClr val="bg1"/>
                </a:solidFill>
              </a:defRPr>
            </a:lvl1pPr>
            <a:lvl2pPr algn="r">
              <a:defRPr sz="2400" b="1">
                <a:solidFill>
                  <a:schemeClr val="bg1"/>
                </a:solidFill>
              </a:defRPr>
            </a:lvl2pPr>
            <a:lvl3pPr algn="r">
              <a:defRPr sz="2400" b="1">
                <a:solidFill>
                  <a:schemeClr val="bg1"/>
                </a:solidFill>
              </a:defRPr>
            </a:lvl3pPr>
            <a:lvl4pPr algn="r">
              <a:defRPr sz="2400" b="1">
                <a:solidFill>
                  <a:schemeClr val="bg1"/>
                </a:solidFill>
              </a:defRPr>
            </a:lvl4pPr>
            <a:lvl5pPr algn="r">
              <a:defRPr sz="2400" b="1">
                <a:solidFill>
                  <a:schemeClr val="bg1"/>
                </a:solidFill>
              </a:defRPr>
            </a:lvl5pPr>
          </a:lstStyle>
          <a:p>
            <a:pPr lvl="0"/>
            <a:r>
              <a:rPr lang="en-US" dirty="0"/>
              <a:t>PRESENTATION TITLE</a:t>
            </a:r>
            <a:endParaRPr lang="en-ZA" dirty="0"/>
          </a:p>
        </p:txBody>
      </p:sp>
    </p:spTree>
    <p:extLst>
      <p:ext uri="{BB962C8B-B14F-4D97-AF65-F5344CB8AC3E}">
        <p14:creationId xmlns:p14="http://schemas.microsoft.com/office/powerpoint/2010/main" val="240833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5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vider Black">
    <p:spTree>
      <p:nvGrpSpPr>
        <p:cNvPr id="1" name=""/>
        <p:cNvGrpSpPr/>
        <p:nvPr/>
      </p:nvGrpSpPr>
      <p:grpSpPr>
        <a:xfrm>
          <a:off x="0" y="0"/>
          <a:ext cx="0" cy="0"/>
          <a:chOff x="0" y="0"/>
          <a:chExt cx="0" cy="0"/>
        </a:xfrm>
      </p:grpSpPr>
      <p:sp>
        <p:nvSpPr>
          <p:cNvPr id="4" name="Rectangle 3"/>
          <p:cNvSpPr/>
          <p:nvPr userDrawn="1"/>
        </p:nvSpPr>
        <p:spPr>
          <a:xfrm>
            <a:off x="-62" y="26"/>
            <a:ext cx="9144000" cy="6857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a:t>Divider Slide</a:t>
            </a:r>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81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a:t>Click to edit Master title style</a:t>
            </a:r>
          </a:p>
        </p:txBody>
      </p:sp>
      <p:sp>
        <p:nvSpPr>
          <p:cNvPr id="3" name="Content Placeholder 2"/>
          <p:cNvSpPr>
            <a:spLocks noGrp="1"/>
          </p:cNvSpPr>
          <p:nvPr>
            <p:ph idx="1" hasCustomPrompt="1"/>
          </p:nvPr>
        </p:nvSpPr>
        <p:spPr>
          <a:xfrm>
            <a:off x="457200" y="1272649"/>
            <a:ext cx="8229600" cy="749582"/>
          </a:xfrm>
        </p:spPr>
        <p:txBody>
          <a:bodyPr/>
          <a:lstStyle>
            <a:lvl1pPr marL="0" indent="0">
              <a:buNone/>
              <a:defRPr baseline="0"/>
            </a:lvl1pPr>
          </a:lstStyle>
          <a:p>
            <a:pPr lvl="0"/>
            <a:r>
              <a:rPr lang="en-US" dirty="0"/>
              <a:t>Click to edit table description</a:t>
            </a:r>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9233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sp>
        <p:nvSpPr>
          <p:cNvPr id="10" name="Rectangle 9"/>
          <p:cNvSpPr/>
          <p:nvPr userDrawn="1"/>
        </p:nvSpPr>
        <p:spPr>
          <a:xfrm>
            <a:off x="-62" y="3427413"/>
            <a:ext cx="9144000" cy="3430612"/>
          </a:xfrm>
          <a:prstGeom prst="rect">
            <a:avLst/>
          </a:prstGeom>
          <a:solidFill>
            <a:srgbClr val="BAC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CT_Logo_Ext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689979"/>
            <a:ext cx="5257068" cy="2044416"/>
          </a:xfrm>
          <a:prstGeom prst="rect">
            <a:avLst/>
          </a:prstGeom>
        </p:spPr>
      </p:pic>
      <p:sp>
        <p:nvSpPr>
          <p:cNvPr id="3" name="TextBox 2"/>
          <p:cNvSpPr txBox="1"/>
          <p:nvPr userDrawn="1"/>
        </p:nvSpPr>
        <p:spPr>
          <a:xfrm>
            <a:off x="914401" y="4162568"/>
            <a:ext cx="7383438" cy="461665"/>
          </a:xfrm>
          <a:prstGeom prst="rect">
            <a:avLst/>
          </a:prstGeom>
          <a:noFill/>
        </p:spPr>
        <p:txBody>
          <a:bodyPr wrap="square" rtlCol="0">
            <a:spAutoFit/>
          </a:bodyPr>
          <a:lstStyle/>
          <a:p>
            <a:pPr algn="ctr"/>
            <a:r>
              <a:rPr lang="en-ZA" sz="2400" b="1" dirty="0">
                <a:solidFill>
                  <a:schemeClr val="bg1"/>
                </a:solidFill>
                <a:latin typeface="Century Gothic" panose="020B0502020202020204" pitchFamily="34" charset="0"/>
              </a:rPr>
              <a:t>Thank You</a:t>
            </a:r>
          </a:p>
        </p:txBody>
      </p:sp>
      <p:pic>
        <p:nvPicPr>
          <p:cNvPr id="1026" name="Picture 2" descr="C:\Users\cavenant\AppData\Local\Microsoft\Windows\Temporary Internet Files\Content.Outlook\NDPO0HNZ\POL_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 y="5884864"/>
            <a:ext cx="8727744" cy="52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66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15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a:t>Click to edit Master title style</a:t>
            </a:r>
          </a:p>
        </p:txBody>
      </p:sp>
      <p:sp>
        <p:nvSpPr>
          <p:cNvPr id="3" name="Content Placeholder 2"/>
          <p:cNvSpPr>
            <a:spLocks noGrp="1"/>
          </p:cNvSpPr>
          <p:nvPr>
            <p:ph idx="1"/>
          </p:nvPr>
        </p:nvSpPr>
        <p:spPr>
          <a:xfrm>
            <a:off x="457200" y="1236073"/>
            <a:ext cx="8229600" cy="45795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409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Green">
    <p:spTree>
      <p:nvGrpSpPr>
        <p:cNvPr id="1" name=""/>
        <p:cNvGrpSpPr/>
        <p:nvPr/>
      </p:nvGrpSpPr>
      <p:grpSpPr>
        <a:xfrm>
          <a:off x="0" y="0"/>
          <a:ext cx="0" cy="0"/>
          <a:chOff x="0" y="0"/>
          <a:chExt cx="0" cy="0"/>
        </a:xfrm>
      </p:grpSpPr>
      <p:sp>
        <p:nvSpPr>
          <p:cNvPr id="4" name="Rectangle 3"/>
          <p:cNvSpPr/>
          <p:nvPr userDrawn="1"/>
        </p:nvSpPr>
        <p:spPr>
          <a:xfrm>
            <a:off x="-62" y="26"/>
            <a:ext cx="9144000" cy="6857999"/>
          </a:xfrm>
          <a:prstGeom prst="rect">
            <a:avLst/>
          </a:prstGeom>
          <a:solidFill>
            <a:srgbClr val="BAC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a:t>Divider Slide</a:t>
            </a:r>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35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a:t>Click to edit Master title style</a:t>
            </a:r>
          </a:p>
        </p:txBody>
      </p:sp>
      <p:sp>
        <p:nvSpPr>
          <p:cNvPr id="3" name="Content Placeholder 2"/>
          <p:cNvSpPr>
            <a:spLocks noGrp="1"/>
          </p:cNvSpPr>
          <p:nvPr>
            <p:ph sz="half" idx="1"/>
          </p:nvPr>
        </p:nvSpPr>
        <p:spPr>
          <a:xfrm>
            <a:off x="457200" y="1231392"/>
            <a:ext cx="4038600" cy="4584192"/>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31392"/>
            <a:ext cx="4038600" cy="4584192"/>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27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vider Orange">
    <p:spTree>
      <p:nvGrpSpPr>
        <p:cNvPr id="1" name=""/>
        <p:cNvGrpSpPr/>
        <p:nvPr/>
      </p:nvGrpSpPr>
      <p:grpSpPr>
        <a:xfrm>
          <a:off x="0" y="0"/>
          <a:ext cx="0" cy="0"/>
          <a:chOff x="0" y="0"/>
          <a:chExt cx="0" cy="0"/>
        </a:xfrm>
      </p:grpSpPr>
      <p:sp>
        <p:nvSpPr>
          <p:cNvPr id="6" name="Rectangle 5"/>
          <p:cNvSpPr/>
          <p:nvPr userDrawn="1"/>
        </p:nvSpPr>
        <p:spPr>
          <a:xfrm>
            <a:off x="0" y="24"/>
            <a:ext cx="9144000" cy="6857999"/>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a:t>Divider Slide</a:t>
            </a:r>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8" name="Group 7"/>
          <p:cNvGrpSpPr/>
          <p:nvPr userDrawn="1"/>
        </p:nvGrpSpPr>
        <p:grpSpPr>
          <a:xfrm>
            <a:off x="568371" y="3466960"/>
            <a:ext cx="8007259" cy="299546"/>
            <a:chOff x="568371" y="6205793"/>
            <a:chExt cx="8007259" cy="299546"/>
          </a:xfrm>
        </p:grpSpPr>
        <p:cxnSp>
          <p:nvCxnSpPr>
            <p:cNvPr id="9" name="Straight Connector 8"/>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 name="Picture 10"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26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3 Titles and Content 3">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43049"/>
            <a:ext cx="4040188" cy="64209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68155"/>
            <a:ext cx="4040188" cy="3847429"/>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33" y="1243049"/>
            <a:ext cx="4041775" cy="64209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968155"/>
            <a:ext cx="4041775" cy="3847429"/>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9747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Blue">
    <p:spTree>
      <p:nvGrpSpPr>
        <p:cNvPr id="1" name=""/>
        <p:cNvGrpSpPr/>
        <p:nvPr/>
      </p:nvGrpSpPr>
      <p:grpSpPr>
        <a:xfrm>
          <a:off x="0" y="0"/>
          <a:ext cx="0" cy="0"/>
          <a:chOff x="0" y="0"/>
          <a:chExt cx="0" cy="0"/>
        </a:xfrm>
      </p:grpSpPr>
      <p:sp>
        <p:nvSpPr>
          <p:cNvPr id="5" name="Rectangle 4"/>
          <p:cNvSpPr/>
          <p:nvPr userDrawn="1"/>
        </p:nvSpPr>
        <p:spPr>
          <a:xfrm>
            <a:off x="0" y="24"/>
            <a:ext cx="9144000" cy="6857999"/>
          </a:xfrm>
          <a:prstGeom prst="rect">
            <a:avLst/>
          </a:prstGeom>
          <a:solidFill>
            <a:srgbClr val="049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a:t>Divider Slide</a:t>
            </a:r>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7" name="Group 6"/>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47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424041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Pink">
    <p:spTree>
      <p:nvGrpSpPr>
        <p:cNvPr id="1" name=""/>
        <p:cNvGrpSpPr/>
        <p:nvPr/>
      </p:nvGrpSpPr>
      <p:grpSpPr>
        <a:xfrm>
          <a:off x="0" y="0"/>
          <a:ext cx="0" cy="0"/>
          <a:chOff x="0" y="0"/>
          <a:chExt cx="0" cy="0"/>
        </a:xfrm>
      </p:grpSpPr>
      <p:sp>
        <p:nvSpPr>
          <p:cNvPr id="5" name="Rectangle 4"/>
          <p:cNvSpPr/>
          <p:nvPr userDrawn="1"/>
        </p:nvSpPr>
        <p:spPr>
          <a:xfrm>
            <a:off x="0" y="24"/>
            <a:ext cx="9144000" cy="6857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a:t>Divider Slide</a:t>
            </a:r>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2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6943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72649"/>
            <a:ext cx="8229600" cy="45958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239" y="5987814"/>
            <a:ext cx="1917627" cy="74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5"/>
          <p:cNvSpPr>
            <a:spLocks noGrp="1"/>
          </p:cNvSpPr>
          <p:nvPr>
            <p:ph type="sldNum" sz="quarter" idx="4"/>
            <p:custDataLst>
              <p:tags r:id="rId16"/>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17"/>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a:t>Go to Insert &gt; Header &amp; Footer &gt; Enter presentation name into footer field</a:t>
            </a:r>
            <a:endParaRPr lang="en-GB" dirty="0"/>
          </a:p>
        </p:txBody>
      </p:sp>
    </p:spTree>
    <p:extLst>
      <p:ext uri="{BB962C8B-B14F-4D97-AF65-F5344CB8AC3E}">
        <p14:creationId xmlns:p14="http://schemas.microsoft.com/office/powerpoint/2010/main" val="748943825"/>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49" r:id="rId3"/>
    <p:sldLayoutId id="2147483652" r:id="rId4"/>
    <p:sldLayoutId id="2147483659" r:id="rId5"/>
    <p:sldLayoutId id="2147483653" r:id="rId6"/>
    <p:sldLayoutId id="2147483657" r:id="rId7"/>
    <p:sldLayoutId id="2147483667" r:id="rId8"/>
    <p:sldLayoutId id="2147483660" r:id="rId9"/>
    <p:sldLayoutId id="2147483666" r:id="rId10"/>
    <p:sldLayoutId id="2147483664" r:id="rId11"/>
    <p:sldLayoutId id="2147483665" r:id="rId12"/>
    <p:sldLayoutId id="2147483662" r:id="rId13"/>
    <p:sldLayoutId id="2147483668" r:id="rId14"/>
  </p:sldLayoutIdLst>
  <p:hf hdr="0" dt="0"/>
  <p:txStyles>
    <p:titleStyle>
      <a:lvl1pPr algn="l" defTabSz="457200" rtl="0" eaLnBrk="1" latinLnBrk="0" hangingPunct="1">
        <a:spcBef>
          <a:spcPct val="0"/>
        </a:spcBef>
        <a:buNone/>
        <a:defRPr sz="2400" b="1" kern="1200">
          <a:solidFill>
            <a:schemeClr val="tx1">
              <a:lumMod val="75000"/>
              <a:lumOff val="25000"/>
            </a:schemeClr>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239520" y="4459208"/>
            <a:ext cx="7358942" cy="1108472"/>
          </a:xfrm>
        </p:spPr>
        <p:txBody>
          <a:bodyPr>
            <a:normAutofit fontScale="92500"/>
          </a:bodyPr>
          <a:lstStyle/>
          <a:p>
            <a:r>
              <a:rPr lang="en-ZA" dirty="0"/>
              <a:t>Cllr Zahid Badroodien</a:t>
            </a:r>
          </a:p>
          <a:p>
            <a:r>
              <a:rPr lang="en-ZA" dirty="0"/>
              <a:t>Member of the Mayoral Committee - Water and Sanitation</a:t>
            </a:r>
          </a:p>
          <a:p>
            <a:r>
              <a:rPr lang="en-ZA" dirty="0"/>
              <a:t>23 March 2026</a:t>
            </a:r>
          </a:p>
        </p:txBody>
      </p:sp>
      <p:sp>
        <p:nvSpPr>
          <p:cNvPr id="7" name="Text Placeholder 6"/>
          <p:cNvSpPr>
            <a:spLocks noGrp="1"/>
          </p:cNvSpPr>
          <p:nvPr>
            <p:ph type="body" sz="quarter" idx="13"/>
          </p:nvPr>
        </p:nvSpPr>
        <p:spPr/>
        <p:txBody>
          <a:bodyPr/>
          <a:lstStyle/>
          <a:p>
            <a:r>
              <a:rPr lang="en-US" dirty="0"/>
              <a:t>LOCAL LEADERSHIP ON WATER RESILIENCE</a:t>
            </a:r>
            <a:endParaRPr lang="en-ZA" dirty="0"/>
          </a:p>
        </p:txBody>
      </p:sp>
    </p:spTree>
    <p:extLst>
      <p:ext uri="{BB962C8B-B14F-4D97-AF65-F5344CB8AC3E}">
        <p14:creationId xmlns:p14="http://schemas.microsoft.com/office/powerpoint/2010/main" val="4724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314781" y="6060567"/>
            <a:ext cx="2174739" cy="635500"/>
            <a:chOff x="7253942" y="4059605"/>
            <a:chExt cx="2899652" cy="847333"/>
          </a:xfrm>
        </p:grpSpPr>
        <p:sp>
          <p:nvSpPr>
            <p:cNvPr id="37" name="Content Placeholder 2"/>
            <p:cNvSpPr txBox="1">
              <a:spLocks/>
            </p:cNvSpPr>
            <p:nvPr/>
          </p:nvSpPr>
          <p:spPr>
            <a:xfrm>
              <a:off x="7445544" y="4059605"/>
              <a:ext cx="2708050" cy="84733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Desalination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Reuse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Oval 37"/>
            <p:cNvSpPr/>
            <p:nvPr/>
          </p:nvSpPr>
          <p:spPr>
            <a:xfrm>
              <a:off x="7253942" y="4114052"/>
              <a:ext cx="194234" cy="18209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highlight>
                  <a:srgbClr val="F00067"/>
                </a:highlight>
                <a:uLnTx/>
                <a:uFillTx/>
                <a:latin typeface="Calibri"/>
                <a:ea typeface="+mn-ea"/>
                <a:cs typeface="+mn-cs"/>
              </a:endParaRPr>
            </a:p>
          </p:txBody>
        </p:sp>
        <p:sp>
          <p:nvSpPr>
            <p:cNvPr id="39" name="Oval 38"/>
            <p:cNvSpPr/>
            <p:nvPr/>
          </p:nvSpPr>
          <p:spPr>
            <a:xfrm>
              <a:off x="7253942" y="4432717"/>
              <a:ext cx="194234" cy="182095"/>
            </a:xfrm>
            <a:prstGeom prst="ellipse">
              <a:avLst/>
            </a:prstGeom>
            <a:solidFill>
              <a:srgbClr val="F000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0" name="Group 39"/>
          <p:cNvGrpSpPr/>
          <p:nvPr/>
        </p:nvGrpSpPr>
        <p:grpSpPr>
          <a:xfrm>
            <a:off x="6307052" y="5543886"/>
            <a:ext cx="2182467" cy="427418"/>
            <a:chOff x="7253942" y="3407591"/>
            <a:chExt cx="2909956" cy="569890"/>
          </a:xfrm>
        </p:grpSpPr>
        <p:sp>
          <p:nvSpPr>
            <p:cNvPr id="41" name="Oval 40"/>
            <p:cNvSpPr/>
            <p:nvPr/>
          </p:nvSpPr>
          <p:spPr>
            <a:xfrm>
              <a:off x="7253942" y="3476720"/>
              <a:ext cx="194234" cy="182095"/>
            </a:xfrm>
            <a:prstGeom prst="ellipse">
              <a:avLst/>
            </a:prstGeom>
            <a:solidFill>
              <a:srgbClr val="0092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Oval 41"/>
            <p:cNvSpPr/>
            <p:nvPr/>
          </p:nvSpPr>
          <p:spPr>
            <a:xfrm>
              <a:off x="7253942" y="3795386"/>
              <a:ext cx="194234" cy="182095"/>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Content Placeholder 2"/>
            <p:cNvSpPr txBox="1">
              <a:spLocks/>
            </p:cNvSpPr>
            <p:nvPr/>
          </p:nvSpPr>
          <p:spPr>
            <a:xfrm>
              <a:off x="7455848" y="3407591"/>
              <a:ext cx="2708050" cy="53768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Surface Water</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Groundwater</a:t>
              </a:r>
            </a:p>
          </p:txBody>
        </p:sp>
      </p:grpSp>
      <p:graphicFrame>
        <p:nvGraphicFramePr>
          <p:cNvPr id="44" name="Chart 43">
            <a:extLst>
              <a:ext uri="{FF2B5EF4-FFF2-40B4-BE49-F238E27FC236}">
                <a16:creationId xmlns:a16="http://schemas.microsoft.com/office/drawing/2014/main" id="{29F9BBBC-0B52-41EB-B7C6-B4F549772E70}"/>
              </a:ext>
            </a:extLst>
          </p:cNvPr>
          <p:cNvGraphicFramePr/>
          <p:nvPr>
            <p:extLst>
              <p:ext uri="{D42A27DB-BD31-4B8C-83A1-F6EECF244321}">
                <p14:modId xmlns:p14="http://schemas.microsoft.com/office/powerpoint/2010/main" val="2279768237"/>
              </p:ext>
            </p:extLst>
          </p:nvPr>
        </p:nvGraphicFramePr>
        <p:xfrm>
          <a:off x="151496" y="1233542"/>
          <a:ext cx="4263595" cy="4827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5" name="Chart 44">
            <a:extLst>
              <a:ext uri="{FF2B5EF4-FFF2-40B4-BE49-F238E27FC236}">
                <a16:creationId xmlns:a16="http://schemas.microsoft.com/office/drawing/2014/main" id="{DD22BD37-2804-4860-A20A-4138A9C0F436}"/>
              </a:ext>
            </a:extLst>
          </p:cNvPr>
          <p:cNvGraphicFramePr/>
          <p:nvPr>
            <p:extLst>
              <p:ext uri="{D42A27DB-BD31-4B8C-83A1-F6EECF244321}">
                <p14:modId xmlns:p14="http://schemas.microsoft.com/office/powerpoint/2010/main" val="4002487475"/>
              </p:ext>
            </p:extLst>
          </p:nvPr>
        </p:nvGraphicFramePr>
        <p:xfrm>
          <a:off x="3884847" y="1233542"/>
          <a:ext cx="4344753" cy="4764151"/>
        </p:xfrm>
        <a:graphic>
          <a:graphicData uri="http://schemas.openxmlformats.org/drawingml/2006/chart">
            <c:chart xmlns:c="http://schemas.openxmlformats.org/drawingml/2006/chart" xmlns:r="http://schemas.openxmlformats.org/officeDocument/2006/relationships" r:id="rId3"/>
          </a:graphicData>
        </a:graphic>
      </p:graphicFrame>
      <p:sp>
        <p:nvSpPr>
          <p:cNvPr id="46" name="TextBox 45"/>
          <p:cNvSpPr txBox="1"/>
          <p:nvPr/>
        </p:nvSpPr>
        <p:spPr>
          <a:xfrm>
            <a:off x="1255270" y="3494699"/>
            <a:ext cx="20398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3200" b="0" i="0" u="none" strike="noStrike" kern="1200" cap="none" spc="0" normalizeH="0" baseline="0" noProof="0" dirty="0">
                <a:ln>
                  <a:noFill/>
                </a:ln>
                <a:solidFill>
                  <a:prstClr val="black"/>
                </a:solidFill>
                <a:effectLst/>
                <a:uLnTx/>
                <a:uFillTx/>
                <a:latin typeface="Calibri" panose="020F0502020204030204"/>
                <a:ea typeface="+mn-ea"/>
                <a:cs typeface="+mn-cs"/>
              </a:rPr>
              <a:t>CURRRENT</a:t>
            </a:r>
          </a:p>
        </p:txBody>
      </p:sp>
      <p:sp>
        <p:nvSpPr>
          <p:cNvPr id="47" name="TextBox 46"/>
          <p:cNvSpPr txBox="1"/>
          <p:nvPr/>
        </p:nvSpPr>
        <p:spPr>
          <a:xfrm>
            <a:off x="5609212" y="3494698"/>
            <a:ext cx="106048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3200" b="0" i="0" u="none" strike="noStrike" kern="1200" cap="none" spc="0" normalizeH="0" baseline="0" noProof="0" dirty="0">
                <a:ln>
                  <a:noFill/>
                </a:ln>
                <a:solidFill>
                  <a:prstClr val="black"/>
                </a:solidFill>
                <a:effectLst/>
                <a:uLnTx/>
                <a:uFillTx/>
                <a:latin typeface="Calibri" panose="020F0502020204030204"/>
                <a:ea typeface="+mn-ea"/>
                <a:cs typeface="+mn-cs"/>
              </a:rPr>
              <a:t>2040</a:t>
            </a:r>
            <a:endPar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itle 1"/>
          <p:cNvSpPr>
            <a:spLocks noGrp="1"/>
          </p:cNvSpPr>
          <p:nvPr>
            <p:ph type="title"/>
          </p:nvPr>
        </p:nvSpPr>
        <p:spPr>
          <a:xfrm>
            <a:off x="457200" y="274639"/>
            <a:ext cx="8229600" cy="694352"/>
          </a:xfrm>
        </p:spPr>
        <p:txBody>
          <a:bodyPr/>
          <a:lstStyle/>
          <a:p>
            <a:r>
              <a:rPr lang="en-ZA" dirty="0"/>
              <a:t>TRICKLING TOWARDS DAY ZERO</a:t>
            </a:r>
          </a:p>
        </p:txBody>
      </p:sp>
    </p:spTree>
    <p:extLst>
      <p:ext uri="{BB962C8B-B14F-4D97-AF65-F5344CB8AC3E}">
        <p14:creationId xmlns:p14="http://schemas.microsoft.com/office/powerpoint/2010/main" val="104612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a:t>NEW WATER PROGRAMME</a:t>
            </a:r>
          </a:p>
        </p:txBody>
      </p:sp>
      <p:sp>
        <p:nvSpPr>
          <p:cNvPr id="3" name="Subtitle 2"/>
          <p:cNvSpPr>
            <a:spLocks noGrp="1"/>
          </p:cNvSpPr>
          <p:nvPr>
            <p:ph type="subTitle" idx="1"/>
          </p:nvPr>
        </p:nvSpPr>
        <p:spPr/>
        <p:txBody>
          <a:bodyPr/>
          <a:lstStyle/>
          <a:p>
            <a:endParaRPr lang="en-ZA"/>
          </a:p>
        </p:txBody>
      </p:sp>
    </p:spTree>
    <p:extLst>
      <p:ext uri="{BB962C8B-B14F-4D97-AF65-F5344CB8AC3E}">
        <p14:creationId xmlns:p14="http://schemas.microsoft.com/office/powerpoint/2010/main" val="248962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3076" name="Picture 4" descr="About 20 people in blue overalls and yellow hard hats cut down invasive plants along a mountain and stack them on top of each 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24" y="-39652"/>
            <a:ext cx="10417637" cy="69075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24553" y="231354"/>
            <a:ext cx="5535095" cy="1692771"/>
          </a:xfrm>
          <a:prstGeom prst="rect">
            <a:avLst/>
          </a:prstGeom>
          <a:noFill/>
        </p:spPr>
        <p:txBody>
          <a:bodyPr wrap="square" rtlCol="0">
            <a:spAutoFit/>
          </a:bodyPr>
          <a:lstStyle/>
          <a:p>
            <a:pPr algn="r"/>
            <a:r>
              <a:rPr lang="en-ZA" sz="3200" b="1" dirty="0"/>
              <a:t>1. Alien Invasive Plant Removal</a:t>
            </a:r>
          </a:p>
          <a:p>
            <a:pPr algn="r"/>
            <a:r>
              <a:rPr lang="en-ZA" dirty="0"/>
              <a:t>The removal of non-indigenous, water-guzzling plants is an important component of the City's Water Strategy and long-term New Water Programme, which aims to add 55 billion litres per year to the water network by 2026.</a:t>
            </a:r>
            <a:endParaRPr lang="en-ZA" sz="2500" dirty="0"/>
          </a:p>
        </p:txBody>
      </p:sp>
      <p:pic>
        <p:nvPicPr>
          <p:cNvPr id="5" name="Picture 4">
            <a:extLst>
              <a:ext uri="{FF2B5EF4-FFF2-40B4-BE49-F238E27FC236}">
                <a16:creationId xmlns:a16="http://schemas.microsoft.com/office/drawing/2014/main" id="{17EF42BC-9316-0078-FCB3-7297C88893B5}"/>
              </a:ext>
            </a:extLst>
          </p:cNvPr>
          <p:cNvPicPr>
            <a:picLocks noChangeAspect="1"/>
          </p:cNvPicPr>
          <p:nvPr/>
        </p:nvPicPr>
        <p:blipFill>
          <a:blip r:embed="rId3"/>
          <a:srcRect b="20838"/>
          <a:stretch>
            <a:fillRect/>
          </a:stretch>
        </p:blipFill>
        <p:spPr>
          <a:xfrm>
            <a:off x="184770" y="231354"/>
            <a:ext cx="1224608" cy="1252006"/>
          </a:xfrm>
          <a:prstGeom prst="rect">
            <a:avLst/>
          </a:prstGeom>
        </p:spPr>
      </p:pic>
    </p:spTree>
    <p:extLst>
      <p:ext uri="{BB962C8B-B14F-4D97-AF65-F5344CB8AC3E}">
        <p14:creationId xmlns:p14="http://schemas.microsoft.com/office/powerpoint/2010/main" val="327950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Rectangle 2"/>
          <p:cNvSpPr/>
          <p:nvPr/>
        </p:nvSpPr>
        <p:spPr>
          <a:xfrm>
            <a:off x="2286000" y="3105835"/>
            <a:ext cx="4572000" cy="646331"/>
          </a:xfrm>
          <a:prstGeom prst="rect">
            <a:avLst/>
          </a:prstGeom>
        </p:spPr>
        <p:txBody>
          <a:bodyPr>
            <a:spAutoFit/>
          </a:bodyPr>
          <a:lstStyle/>
          <a:p>
            <a:r>
              <a:rPr lang="en-ZA" dirty="0"/>
              <a:t>Groundwater: Drilling boreholes and tapping springs securing over 100 million litres a day.</a:t>
            </a:r>
          </a:p>
        </p:txBody>
      </p:sp>
      <p:sp>
        <p:nvSpPr>
          <p:cNvPr id="4" name="AutoShape 2" descr="Post thumbna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5" name="Picture 4"/>
          <p:cNvPicPr>
            <a:picLocks noChangeAspect="1"/>
          </p:cNvPicPr>
          <p:nvPr/>
        </p:nvPicPr>
        <p:blipFill>
          <a:blip r:embed="rId2"/>
          <a:stretch>
            <a:fillRect/>
          </a:stretch>
        </p:blipFill>
        <p:spPr>
          <a:xfrm>
            <a:off x="-1" y="7936"/>
            <a:ext cx="9133417" cy="6850063"/>
          </a:xfrm>
          <a:prstGeom prst="rect">
            <a:avLst/>
          </a:prstGeom>
        </p:spPr>
      </p:pic>
      <p:sp>
        <p:nvSpPr>
          <p:cNvPr id="6" name="Rectangle 5"/>
          <p:cNvSpPr/>
          <p:nvPr/>
        </p:nvSpPr>
        <p:spPr>
          <a:xfrm>
            <a:off x="155575" y="325501"/>
            <a:ext cx="4578745" cy="1631216"/>
          </a:xfrm>
          <a:prstGeom prst="rect">
            <a:avLst/>
          </a:prstGeom>
        </p:spPr>
        <p:txBody>
          <a:bodyPr wrap="square">
            <a:spAutoFit/>
          </a:bodyPr>
          <a:lstStyle/>
          <a:p>
            <a:r>
              <a:rPr lang="en-ZA" sz="3200" b="1" dirty="0"/>
              <a:t>2. Responsible Groundwater Abstraction</a:t>
            </a:r>
          </a:p>
          <a:p>
            <a:r>
              <a:rPr lang="en-ZA" dirty="0"/>
              <a:t>Drilling boreholes and tapping into springs will secure over 105 million litres a day by 2036</a:t>
            </a:r>
          </a:p>
        </p:txBody>
      </p:sp>
      <p:pic>
        <p:nvPicPr>
          <p:cNvPr id="9" name="Picture 8">
            <a:extLst>
              <a:ext uri="{FF2B5EF4-FFF2-40B4-BE49-F238E27FC236}">
                <a16:creationId xmlns:a16="http://schemas.microsoft.com/office/drawing/2014/main" id="{8F119E76-EF66-D31B-886B-8533F4D78634}"/>
              </a:ext>
            </a:extLst>
          </p:cNvPr>
          <p:cNvPicPr>
            <a:picLocks noChangeAspect="1"/>
          </p:cNvPicPr>
          <p:nvPr/>
        </p:nvPicPr>
        <p:blipFill>
          <a:blip r:embed="rId3"/>
          <a:srcRect b="17542"/>
          <a:stretch>
            <a:fillRect/>
          </a:stretch>
        </p:blipFill>
        <p:spPr>
          <a:xfrm>
            <a:off x="7700523" y="258172"/>
            <a:ext cx="1287902" cy="1371541"/>
          </a:xfrm>
          <a:prstGeom prst="rect">
            <a:avLst/>
          </a:prstGeom>
        </p:spPr>
      </p:pic>
    </p:spTree>
    <p:extLst>
      <p:ext uri="{BB962C8B-B14F-4D97-AF65-F5344CB8AC3E}">
        <p14:creationId xmlns:p14="http://schemas.microsoft.com/office/powerpoint/2010/main" val="32412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Picture 3"/>
          <p:cNvPicPr>
            <a:picLocks noChangeAspect="1"/>
          </p:cNvPicPr>
          <p:nvPr/>
        </p:nvPicPr>
        <p:blipFill>
          <a:blip r:embed="rId2"/>
          <a:stretch>
            <a:fillRect/>
          </a:stretch>
        </p:blipFill>
        <p:spPr>
          <a:xfrm>
            <a:off x="-1524000" y="0"/>
            <a:ext cx="12192000" cy="6858000"/>
          </a:xfrm>
          <a:prstGeom prst="rect">
            <a:avLst/>
          </a:prstGeom>
        </p:spPr>
      </p:pic>
      <p:sp>
        <p:nvSpPr>
          <p:cNvPr id="5" name="Rectangle 4"/>
          <p:cNvSpPr/>
          <p:nvPr/>
        </p:nvSpPr>
        <p:spPr>
          <a:xfrm>
            <a:off x="338166" y="464906"/>
            <a:ext cx="4572000" cy="1692771"/>
          </a:xfrm>
          <a:prstGeom prst="rect">
            <a:avLst/>
          </a:prstGeom>
        </p:spPr>
        <p:txBody>
          <a:bodyPr>
            <a:spAutoFit/>
          </a:bodyPr>
          <a:lstStyle/>
          <a:p>
            <a:r>
              <a:rPr lang="en-ZA" sz="3200" b="1" dirty="0"/>
              <a:t>3. Water Re-use</a:t>
            </a:r>
          </a:p>
          <a:p>
            <a:r>
              <a:rPr lang="en-ZA" dirty="0"/>
              <a:t>Implementing purified recycled wastewater, adding 70 million to 100 million litres a day by 2031. This will be the largest reuse scheme on the African continent. </a:t>
            </a:r>
          </a:p>
        </p:txBody>
      </p:sp>
      <p:pic>
        <p:nvPicPr>
          <p:cNvPr id="6" name="Picture 5">
            <a:extLst>
              <a:ext uri="{FF2B5EF4-FFF2-40B4-BE49-F238E27FC236}">
                <a16:creationId xmlns:a16="http://schemas.microsoft.com/office/drawing/2014/main" id="{66168324-6874-C824-AA87-37AE8C37C133}"/>
              </a:ext>
            </a:extLst>
          </p:cNvPr>
          <p:cNvPicPr>
            <a:picLocks noChangeAspect="1"/>
          </p:cNvPicPr>
          <p:nvPr/>
        </p:nvPicPr>
        <p:blipFill>
          <a:blip r:embed="rId3"/>
          <a:srcRect b="19238"/>
          <a:stretch>
            <a:fillRect/>
          </a:stretch>
        </p:blipFill>
        <p:spPr>
          <a:xfrm>
            <a:off x="7641180" y="300077"/>
            <a:ext cx="1309780" cy="1366163"/>
          </a:xfrm>
          <a:prstGeom prst="rect">
            <a:avLst/>
          </a:prstGeom>
        </p:spPr>
      </p:pic>
    </p:spTree>
    <p:extLst>
      <p:ext uri="{BB962C8B-B14F-4D97-AF65-F5344CB8AC3E}">
        <p14:creationId xmlns:p14="http://schemas.microsoft.com/office/powerpoint/2010/main" val="14903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Picture 3"/>
          <p:cNvPicPr>
            <a:picLocks noChangeAspect="1"/>
          </p:cNvPicPr>
          <p:nvPr/>
        </p:nvPicPr>
        <p:blipFill>
          <a:blip r:embed="rId2"/>
          <a:stretch>
            <a:fillRect/>
          </a:stretch>
        </p:blipFill>
        <p:spPr>
          <a:xfrm>
            <a:off x="-1004745" y="0"/>
            <a:ext cx="12189350" cy="6858000"/>
          </a:xfrm>
          <a:prstGeom prst="rect">
            <a:avLst/>
          </a:prstGeom>
        </p:spPr>
      </p:pic>
      <p:sp>
        <p:nvSpPr>
          <p:cNvPr id="5" name="Rectangle 4"/>
          <p:cNvSpPr/>
          <p:nvPr/>
        </p:nvSpPr>
        <p:spPr>
          <a:xfrm>
            <a:off x="382664" y="581423"/>
            <a:ext cx="4572000" cy="1138773"/>
          </a:xfrm>
          <a:prstGeom prst="rect">
            <a:avLst/>
          </a:prstGeom>
        </p:spPr>
        <p:txBody>
          <a:bodyPr>
            <a:spAutoFit/>
          </a:bodyPr>
          <a:lstStyle/>
          <a:p>
            <a:r>
              <a:rPr lang="en-ZA" sz="3200" b="1" dirty="0"/>
              <a:t>4. Desalination</a:t>
            </a:r>
          </a:p>
          <a:p>
            <a:r>
              <a:rPr lang="en-ZA" dirty="0"/>
              <a:t>Extracting salt from seawater to yield 50 million to 70 million litres a day.</a:t>
            </a:r>
          </a:p>
        </p:txBody>
      </p:sp>
      <p:pic>
        <p:nvPicPr>
          <p:cNvPr id="6" name="Picture 5">
            <a:extLst>
              <a:ext uri="{FF2B5EF4-FFF2-40B4-BE49-F238E27FC236}">
                <a16:creationId xmlns:a16="http://schemas.microsoft.com/office/drawing/2014/main" id="{F0C11ADC-805F-95FC-E236-D19B5CE9EE92}"/>
              </a:ext>
            </a:extLst>
          </p:cNvPr>
          <p:cNvPicPr>
            <a:picLocks noChangeAspect="1"/>
          </p:cNvPicPr>
          <p:nvPr/>
        </p:nvPicPr>
        <p:blipFill>
          <a:blip r:embed="rId3"/>
          <a:srcRect b="18538"/>
          <a:stretch>
            <a:fillRect/>
          </a:stretch>
        </p:blipFill>
        <p:spPr>
          <a:xfrm>
            <a:off x="7723732" y="274639"/>
            <a:ext cx="1255116" cy="1320481"/>
          </a:xfrm>
          <a:prstGeom prst="rect">
            <a:avLst/>
          </a:prstGeom>
        </p:spPr>
      </p:pic>
    </p:spTree>
    <p:extLst>
      <p:ext uri="{BB962C8B-B14F-4D97-AF65-F5344CB8AC3E}">
        <p14:creationId xmlns:p14="http://schemas.microsoft.com/office/powerpoint/2010/main" val="3994701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365760" y="560112"/>
            <a:ext cx="8229600" cy="640080"/>
          </a:xfrm>
          <a:prstGeom prst="rect">
            <a:avLst/>
          </a:prstGeom>
          <a:noFill/>
          <a:ln/>
        </p:spPr>
        <p:txBody>
          <a:bodyPr wrap="square" rtlCol="0" anchor="ctr"/>
          <a:lstStyle/>
          <a:p>
            <a:r>
              <a:rPr lang="en-US" sz="2600" b="1" dirty="0">
                <a:ea typeface="Arial" pitchFamily="34" charset="-122"/>
                <a:cs typeface="Arial" pitchFamily="34" charset="-120"/>
              </a:rPr>
              <a:t>What Advice Would We Give?</a:t>
            </a:r>
            <a:endParaRPr lang="en-US" sz="2600" dirty="0"/>
          </a:p>
        </p:txBody>
      </p:sp>
      <p:sp>
        <p:nvSpPr>
          <p:cNvPr id="5" name="Shape 3"/>
          <p:cNvSpPr/>
          <p:nvPr/>
        </p:nvSpPr>
        <p:spPr>
          <a:xfrm>
            <a:off x="365760" y="1500780"/>
            <a:ext cx="502920" cy="502920"/>
          </a:xfrm>
          <a:prstGeom prst="ellipse">
            <a:avLst/>
          </a:prstGeom>
          <a:solidFill>
            <a:schemeClr val="accent1"/>
          </a:solidFill>
          <a:ln/>
        </p:spPr>
        <p:txBody>
          <a:bodyPr/>
          <a:lstStyle/>
          <a:p>
            <a:endParaRPr lang="en-US"/>
          </a:p>
        </p:txBody>
      </p:sp>
      <p:sp>
        <p:nvSpPr>
          <p:cNvPr id="7" name="Text 5"/>
          <p:cNvSpPr/>
          <p:nvPr/>
        </p:nvSpPr>
        <p:spPr>
          <a:xfrm>
            <a:off x="987552" y="1445916"/>
            <a:ext cx="3657600" cy="457200"/>
          </a:xfrm>
          <a:prstGeom prst="rect">
            <a:avLst/>
          </a:prstGeom>
          <a:noFill/>
          <a:ln/>
        </p:spPr>
        <p:txBody>
          <a:bodyPr wrap="square" rtlCol="0" anchor="b"/>
          <a:lstStyle/>
          <a:p>
            <a:r>
              <a:rPr lang="en-US" sz="2200" b="1" dirty="0">
                <a:ea typeface="Arial" pitchFamily="34" charset="-122"/>
                <a:cs typeface="Arial" pitchFamily="34" charset="-120"/>
              </a:rPr>
              <a:t>Act early</a:t>
            </a:r>
            <a:endParaRPr lang="en-US" sz="2200" dirty="0"/>
          </a:p>
        </p:txBody>
      </p:sp>
      <p:sp>
        <p:nvSpPr>
          <p:cNvPr id="8" name="Text 6"/>
          <p:cNvSpPr/>
          <p:nvPr/>
        </p:nvSpPr>
        <p:spPr>
          <a:xfrm>
            <a:off x="914400" y="2018580"/>
            <a:ext cx="3657600" cy="914400"/>
          </a:xfrm>
          <a:prstGeom prst="rect">
            <a:avLst/>
          </a:prstGeom>
          <a:noFill/>
          <a:ln/>
        </p:spPr>
        <p:txBody>
          <a:bodyPr wrap="square" rtlCol="0" anchor="t"/>
          <a:lstStyle/>
          <a:p>
            <a:r>
              <a:rPr lang="en-US" dirty="0">
                <a:ea typeface="Arial" pitchFamily="34" charset="-122"/>
                <a:cs typeface="Arial" pitchFamily="34" charset="-120"/>
              </a:rPr>
              <a:t>Everything is harder, more expensive, and less effective when done under the pressure of a crisis already unfolding. Build the framework before you need it.</a:t>
            </a:r>
            <a:endParaRPr lang="en-US" dirty="0"/>
          </a:p>
        </p:txBody>
      </p:sp>
      <p:sp>
        <p:nvSpPr>
          <p:cNvPr id="9" name="Shape 7"/>
          <p:cNvSpPr/>
          <p:nvPr/>
        </p:nvSpPr>
        <p:spPr>
          <a:xfrm>
            <a:off x="4754880" y="1500780"/>
            <a:ext cx="502920" cy="502920"/>
          </a:xfrm>
          <a:prstGeom prst="ellipse">
            <a:avLst/>
          </a:prstGeom>
          <a:solidFill>
            <a:schemeClr val="accent1"/>
          </a:solidFill>
          <a:ln/>
        </p:spPr>
        <p:txBody>
          <a:bodyPr/>
          <a:lstStyle/>
          <a:p>
            <a:endParaRPr lang="en-US"/>
          </a:p>
        </p:txBody>
      </p:sp>
      <p:sp>
        <p:nvSpPr>
          <p:cNvPr id="11" name="Text 9"/>
          <p:cNvSpPr/>
          <p:nvPr/>
        </p:nvSpPr>
        <p:spPr>
          <a:xfrm>
            <a:off x="5376672" y="1445916"/>
            <a:ext cx="3657600" cy="457200"/>
          </a:xfrm>
          <a:prstGeom prst="rect">
            <a:avLst/>
          </a:prstGeom>
          <a:noFill/>
          <a:ln/>
        </p:spPr>
        <p:txBody>
          <a:bodyPr wrap="square" rtlCol="0" anchor="b"/>
          <a:lstStyle/>
          <a:p>
            <a:r>
              <a:rPr lang="en-US" sz="2200" b="1" dirty="0">
                <a:ea typeface="Arial" pitchFamily="34" charset="-122"/>
                <a:cs typeface="Arial" pitchFamily="34" charset="-120"/>
              </a:rPr>
              <a:t>Trust</a:t>
            </a:r>
            <a:r>
              <a:rPr lang="en-US" b="1" dirty="0">
                <a:solidFill>
                  <a:srgbClr val="FFFFFF"/>
                </a:solidFill>
                <a:ea typeface="Arial" pitchFamily="34" charset="-122"/>
                <a:cs typeface="Arial" pitchFamily="34" charset="-120"/>
              </a:rPr>
              <a:t> your residents</a:t>
            </a:r>
            <a:endParaRPr lang="en-US" dirty="0"/>
          </a:p>
        </p:txBody>
      </p:sp>
      <p:sp>
        <p:nvSpPr>
          <p:cNvPr id="12" name="Text 10"/>
          <p:cNvSpPr/>
          <p:nvPr/>
        </p:nvSpPr>
        <p:spPr>
          <a:xfrm>
            <a:off x="5367528" y="1991106"/>
            <a:ext cx="3657600" cy="914400"/>
          </a:xfrm>
          <a:prstGeom prst="rect">
            <a:avLst/>
          </a:prstGeom>
          <a:noFill/>
          <a:ln/>
        </p:spPr>
        <p:txBody>
          <a:bodyPr wrap="square" rtlCol="0" anchor="t"/>
          <a:lstStyle/>
          <a:p>
            <a:r>
              <a:rPr lang="en-US" dirty="0">
                <a:ea typeface="Arial" pitchFamily="34" charset="-122"/>
                <a:cs typeface="Arial" pitchFamily="34" charset="-120"/>
              </a:rPr>
              <a:t>Treat people as partners, not problems. Communicate the truth, ask for their help, and they will surprise you with what they can achieve.</a:t>
            </a:r>
            <a:endParaRPr lang="en-US" dirty="0"/>
          </a:p>
        </p:txBody>
      </p:sp>
      <p:sp>
        <p:nvSpPr>
          <p:cNvPr id="13" name="Shape 11"/>
          <p:cNvSpPr/>
          <p:nvPr/>
        </p:nvSpPr>
        <p:spPr>
          <a:xfrm>
            <a:off x="365760" y="3962761"/>
            <a:ext cx="502920" cy="502920"/>
          </a:xfrm>
          <a:prstGeom prst="ellipse">
            <a:avLst/>
          </a:prstGeom>
          <a:solidFill>
            <a:schemeClr val="accent1"/>
          </a:solidFill>
          <a:ln/>
        </p:spPr>
        <p:txBody>
          <a:bodyPr/>
          <a:lstStyle/>
          <a:p>
            <a:endParaRPr lang="en-US"/>
          </a:p>
        </p:txBody>
      </p:sp>
      <p:sp>
        <p:nvSpPr>
          <p:cNvPr id="15" name="Text 13"/>
          <p:cNvSpPr/>
          <p:nvPr/>
        </p:nvSpPr>
        <p:spPr>
          <a:xfrm>
            <a:off x="987552" y="3907897"/>
            <a:ext cx="3657600" cy="457200"/>
          </a:xfrm>
          <a:prstGeom prst="rect">
            <a:avLst/>
          </a:prstGeom>
          <a:noFill/>
          <a:ln/>
        </p:spPr>
        <p:txBody>
          <a:bodyPr wrap="square" rtlCol="0" anchor="b"/>
          <a:lstStyle/>
          <a:p>
            <a:r>
              <a:rPr lang="en-US" sz="2200" b="1" dirty="0">
                <a:ea typeface="Arial" pitchFamily="34" charset="-122"/>
                <a:cs typeface="Arial" pitchFamily="34" charset="-120"/>
              </a:rPr>
              <a:t>Diversify</a:t>
            </a:r>
            <a:r>
              <a:rPr lang="en-US" sz="2200" b="1" dirty="0">
                <a:solidFill>
                  <a:srgbClr val="FFFFFF"/>
                </a:solidFill>
                <a:ea typeface="Arial" pitchFamily="34" charset="-122"/>
                <a:cs typeface="Arial" pitchFamily="34" charset="-120"/>
              </a:rPr>
              <a:t> your sources</a:t>
            </a:r>
            <a:endParaRPr lang="en-US" sz="2200" dirty="0"/>
          </a:p>
        </p:txBody>
      </p:sp>
      <p:sp>
        <p:nvSpPr>
          <p:cNvPr id="16" name="Text 14"/>
          <p:cNvSpPr/>
          <p:nvPr/>
        </p:nvSpPr>
        <p:spPr>
          <a:xfrm>
            <a:off x="987552" y="4383385"/>
            <a:ext cx="3657600" cy="914400"/>
          </a:xfrm>
          <a:prstGeom prst="rect">
            <a:avLst/>
          </a:prstGeom>
          <a:noFill/>
          <a:ln/>
        </p:spPr>
        <p:txBody>
          <a:bodyPr wrap="square" rtlCol="0" anchor="t"/>
          <a:lstStyle/>
          <a:p>
            <a:r>
              <a:rPr lang="en-US" dirty="0">
                <a:ea typeface="Arial" pitchFamily="34" charset="-122"/>
                <a:cs typeface="Arial" pitchFamily="34" charset="-120"/>
              </a:rPr>
              <a:t>No city that depends on a single water source is truly resilient. Rainfall cannot be your only plan. Invest in independence from climate variability.</a:t>
            </a:r>
            <a:endParaRPr lang="en-US" dirty="0"/>
          </a:p>
        </p:txBody>
      </p:sp>
      <p:sp>
        <p:nvSpPr>
          <p:cNvPr id="17" name="Shape 15"/>
          <p:cNvSpPr/>
          <p:nvPr/>
        </p:nvSpPr>
        <p:spPr>
          <a:xfrm>
            <a:off x="4754880" y="3962761"/>
            <a:ext cx="502920" cy="502920"/>
          </a:xfrm>
          <a:prstGeom prst="ellipse">
            <a:avLst/>
          </a:prstGeom>
          <a:solidFill>
            <a:schemeClr val="accent1"/>
          </a:solidFill>
          <a:ln/>
        </p:spPr>
        <p:txBody>
          <a:bodyPr/>
          <a:lstStyle/>
          <a:p>
            <a:endParaRPr lang="en-US"/>
          </a:p>
        </p:txBody>
      </p:sp>
      <p:sp>
        <p:nvSpPr>
          <p:cNvPr id="18" name="Text 16"/>
          <p:cNvSpPr/>
          <p:nvPr/>
        </p:nvSpPr>
        <p:spPr>
          <a:xfrm>
            <a:off x="4754880" y="3953617"/>
            <a:ext cx="502920" cy="502920"/>
          </a:xfrm>
          <a:prstGeom prst="rect">
            <a:avLst/>
          </a:prstGeom>
          <a:noFill/>
          <a:ln/>
        </p:spPr>
        <p:txBody>
          <a:bodyPr wrap="square" lIns="0" tIns="0" rIns="0" bIns="0" rtlCol="0" anchor="ctr"/>
          <a:lstStyle/>
          <a:p>
            <a:pPr algn="ctr"/>
            <a:endParaRPr lang="en-US" dirty="0"/>
          </a:p>
        </p:txBody>
      </p:sp>
      <p:sp>
        <p:nvSpPr>
          <p:cNvPr id="19" name="Text 17"/>
          <p:cNvSpPr/>
          <p:nvPr/>
        </p:nvSpPr>
        <p:spPr>
          <a:xfrm>
            <a:off x="5376672" y="3907897"/>
            <a:ext cx="3657600" cy="457200"/>
          </a:xfrm>
          <a:prstGeom prst="rect">
            <a:avLst/>
          </a:prstGeom>
          <a:noFill/>
          <a:ln/>
        </p:spPr>
        <p:txBody>
          <a:bodyPr wrap="square" rtlCol="0" anchor="b"/>
          <a:lstStyle/>
          <a:p>
            <a:r>
              <a:rPr lang="en-US" sz="2200" b="1" dirty="0" err="1">
                <a:ea typeface="Arial" pitchFamily="34" charset="-122"/>
                <a:cs typeface="Arial" pitchFamily="34" charset="-120"/>
              </a:rPr>
              <a:t>Institutionalise</a:t>
            </a:r>
            <a:endParaRPr lang="en-US" sz="2200" dirty="0"/>
          </a:p>
        </p:txBody>
      </p:sp>
      <p:sp>
        <p:nvSpPr>
          <p:cNvPr id="20" name="Text 18"/>
          <p:cNvSpPr/>
          <p:nvPr/>
        </p:nvSpPr>
        <p:spPr>
          <a:xfrm>
            <a:off x="5376672" y="4383385"/>
            <a:ext cx="3657600" cy="914400"/>
          </a:xfrm>
          <a:prstGeom prst="rect">
            <a:avLst/>
          </a:prstGeom>
          <a:noFill/>
          <a:ln/>
        </p:spPr>
        <p:txBody>
          <a:bodyPr wrap="square" rtlCol="0" anchor="t"/>
          <a:lstStyle/>
          <a:p>
            <a:r>
              <a:rPr lang="en-US" dirty="0">
                <a:ea typeface="Arial" pitchFamily="34" charset="-122"/>
                <a:cs typeface="Arial" pitchFamily="34" charset="-120"/>
              </a:rPr>
              <a:t>Resilience must be built into governance, budget, and policy — not improvised when crisis arrives. Build frameworks that trigger action automatically.</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764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rbor with boats and mountains in the background with Victoria &amp; Alfred Waterfront in the background&#10;&#10;Description automatically generated">
            <a:extLst>
              <a:ext uri="{FF2B5EF4-FFF2-40B4-BE49-F238E27FC236}">
                <a16:creationId xmlns:a16="http://schemas.microsoft.com/office/drawing/2014/main" id="{DB21C15F-5CE5-954B-DC4C-69CC9870B842}"/>
              </a:ext>
            </a:extLst>
          </p:cNvPr>
          <p:cNvPicPr>
            <a:picLocks noChangeAspect="1"/>
          </p:cNvPicPr>
          <p:nvPr/>
        </p:nvPicPr>
        <p:blipFill>
          <a:blip r:embed="rId3"/>
          <a:stretch>
            <a:fillRect/>
          </a:stretch>
        </p:blipFill>
        <p:spPr>
          <a:xfrm>
            <a:off x="-1097280" y="-34290"/>
            <a:ext cx="12252960" cy="6892290"/>
          </a:xfrm>
          <a:prstGeom prst="rect">
            <a:avLst/>
          </a:prstGeom>
        </p:spPr>
      </p:pic>
    </p:spTree>
    <p:extLst>
      <p:ext uri="{BB962C8B-B14F-4D97-AF65-F5344CB8AC3E}">
        <p14:creationId xmlns:p14="http://schemas.microsoft.com/office/powerpoint/2010/main" val="368232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008"/>
            <a:ext cx="9688011" cy="7266008"/>
          </a:xfrm>
          <a:prstGeom prst="rect">
            <a:avLst/>
          </a:prstGeom>
        </p:spPr>
      </p:pic>
    </p:spTree>
    <p:extLst>
      <p:ext uri="{BB962C8B-B14F-4D97-AF65-F5344CB8AC3E}">
        <p14:creationId xmlns:p14="http://schemas.microsoft.com/office/powerpoint/2010/main" val="369437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1EBFBE-36E3-57C7-BB66-9AD2477539C7}"/>
              </a:ext>
            </a:extLst>
          </p:cNvPr>
          <p:cNvPicPr>
            <a:picLocks noChangeAspect="1"/>
          </p:cNvPicPr>
          <p:nvPr/>
        </p:nvPicPr>
        <p:blipFill>
          <a:blip r:embed="rId2"/>
          <a:stretch>
            <a:fillRect/>
          </a:stretch>
        </p:blipFill>
        <p:spPr>
          <a:xfrm>
            <a:off x="117984" y="209674"/>
            <a:ext cx="8908032" cy="5883013"/>
          </a:xfrm>
          <a:prstGeom prst="rect">
            <a:avLst/>
          </a:prstGeom>
        </p:spPr>
      </p:pic>
    </p:spTree>
    <p:extLst>
      <p:ext uri="{BB962C8B-B14F-4D97-AF65-F5344CB8AC3E}">
        <p14:creationId xmlns:p14="http://schemas.microsoft.com/office/powerpoint/2010/main" val="3053360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331470"/>
            <a:ext cx="9144000" cy="914400"/>
          </a:xfrm>
          <a:prstGeom prst="rect">
            <a:avLst/>
          </a:prstGeom>
          <a:solidFill>
            <a:schemeClr val="accent4"/>
          </a:solidFill>
          <a:ln/>
        </p:spPr>
        <p:txBody>
          <a:bodyPr/>
          <a:lstStyle/>
          <a:p>
            <a:endParaRPr lang="en-US"/>
          </a:p>
        </p:txBody>
      </p:sp>
      <p:sp>
        <p:nvSpPr>
          <p:cNvPr id="3" name="Text 1"/>
          <p:cNvSpPr/>
          <p:nvPr/>
        </p:nvSpPr>
        <p:spPr>
          <a:xfrm>
            <a:off x="365760" y="404622"/>
            <a:ext cx="2743200" cy="411480"/>
          </a:xfrm>
          <a:prstGeom prst="rect">
            <a:avLst/>
          </a:prstGeom>
          <a:noFill/>
          <a:ln/>
        </p:spPr>
        <p:txBody>
          <a:bodyPr wrap="square" lIns="0" tIns="0" rIns="0" bIns="0" rtlCol="0" anchor="ctr"/>
          <a:lstStyle/>
          <a:p>
            <a:r>
              <a:rPr lang="en-US" sz="1100" b="1" kern="0" spc="400" dirty="0">
                <a:latin typeface="Arial" pitchFamily="34" charset="0"/>
                <a:ea typeface="Arial" pitchFamily="34" charset="-122"/>
                <a:cs typeface="Arial" pitchFamily="34" charset="-120"/>
              </a:rPr>
              <a:t>THE CRISIS</a:t>
            </a:r>
            <a:endParaRPr lang="en-US" sz="1100" dirty="0"/>
          </a:p>
        </p:txBody>
      </p:sp>
      <p:sp>
        <p:nvSpPr>
          <p:cNvPr id="4" name="Text 2"/>
          <p:cNvSpPr/>
          <p:nvPr/>
        </p:nvSpPr>
        <p:spPr>
          <a:xfrm>
            <a:off x="365760" y="770382"/>
            <a:ext cx="8412480" cy="411480"/>
          </a:xfrm>
          <a:prstGeom prst="rect">
            <a:avLst/>
          </a:prstGeom>
          <a:noFill/>
          <a:ln/>
        </p:spPr>
        <p:txBody>
          <a:bodyPr wrap="square" lIns="0" tIns="0" rIns="0" bIns="0" rtlCol="0" anchor="ctr"/>
          <a:lstStyle/>
          <a:p>
            <a:r>
              <a:rPr lang="en-US" b="1" dirty="0">
                <a:solidFill>
                  <a:srgbClr val="FFFFFF"/>
                </a:solidFill>
                <a:latin typeface="Arial" pitchFamily="34" charset="0"/>
                <a:ea typeface="Arial" pitchFamily="34" charset="-122"/>
                <a:cs typeface="Arial" pitchFamily="34" charset="-120"/>
              </a:rPr>
              <a:t>Cape Town 2015–2018: Three Years That Changed Everything</a:t>
            </a:r>
            <a:endParaRPr lang="en-US" dirty="0"/>
          </a:p>
        </p:txBody>
      </p:sp>
      <p:sp>
        <p:nvSpPr>
          <p:cNvPr id="5" name="Shape 3"/>
          <p:cNvSpPr/>
          <p:nvPr/>
        </p:nvSpPr>
        <p:spPr>
          <a:xfrm>
            <a:off x="274320" y="1684782"/>
            <a:ext cx="2560320" cy="1371600"/>
          </a:xfrm>
          <a:prstGeom prst="rect">
            <a:avLst/>
          </a:prstGeom>
          <a:solidFill>
            <a:schemeClr val="accent4"/>
          </a:solidFill>
          <a:ln/>
          <a:effectLst>
            <a:outerShdw blurRad="76200" dist="25400" dir="8100000" algn="bl" rotWithShape="0">
              <a:srgbClr val="000000">
                <a:alpha val="12000"/>
              </a:srgbClr>
            </a:outerShdw>
          </a:effectLst>
        </p:spPr>
        <p:txBody>
          <a:bodyPr/>
          <a:lstStyle/>
          <a:p>
            <a:endParaRPr lang="en-US"/>
          </a:p>
        </p:txBody>
      </p:sp>
      <p:sp>
        <p:nvSpPr>
          <p:cNvPr id="6" name="Text 4"/>
          <p:cNvSpPr/>
          <p:nvPr/>
        </p:nvSpPr>
        <p:spPr>
          <a:xfrm>
            <a:off x="274320" y="1776222"/>
            <a:ext cx="2560320" cy="731520"/>
          </a:xfrm>
          <a:prstGeom prst="rect">
            <a:avLst/>
          </a:prstGeom>
          <a:noFill/>
          <a:ln/>
        </p:spPr>
        <p:txBody>
          <a:bodyPr wrap="square" lIns="0" tIns="0" rIns="0" bIns="0" rtlCol="0" anchor="ctr"/>
          <a:lstStyle/>
          <a:p>
            <a:pPr algn="ctr"/>
            <a:r>
              <a:rPr lang="en-US" sz="3800" b="1" dirty="0">
                <a:solidFill>
                  <a:srgbClr val="FFFFFF"/>
                </a:solidFill>
                <a:latin typeface="Arial Black" pitchFamily="34" charset="0"/>
                <a:ea typeface="Arial Black" pitchFamily="34" charset="-122"/>
                <a:cs typeface="Arial Black" pitchFamily="34" charset="-120"/>
              </a:rPr>
              <a:t>&lt;20%</a:t>
            </a:r>
            <a:endParaRPr lang="en-US" sz="3800" dirty="0"/>
          </a:p>
        </p:txBody>
      </p:sp>
      <p:sp>
        <p:nvSpPr>
          <p:cNvPr id="7" name="Text 5"/>
          <p:cNvSpPr/>
          <p:nvPr/>
        </p:nvSpPr>
        <p:spPr>
          <a:xfrm>
            <a:off x="274320" y="2507742"/>
            <a:ext cx="2560320" cy="502920"/>
          </a:xfrm>
          <a:prstGeom prst="rect">
            <a:avLst/>
          </a:prstGeom>
          <a:noFill/>
          <a:ln/>
        </p:spPr>
        <p:txBody>
          <a:bodyPr wrap="square" lIns="0" tIns="0" rIns="0" bIns="0" rtlCol="0" anchor="t"/>
          <a:lstStyle/>
          <a:p>
            <a:pPr algn="ctr"/>
            <a:r>
              <a:rPr lang="en-US" sz="1100" dirty="0">
                <a:solidFill>
                  <a:srgbClr val="D6EEF2"/>
                </a:solidFill>
                <a:latin typeface="Arial" pitchFamily="34" charset="0"/>
                <a:ea typeface="Arial" pitchFamily="34" charset="-122"/>
                <a:cs typeface="Arial" pitchFamily="34" charset="-120"/>
              </a:rPr>
              <a:t>Dam storage at lowest point</a:t>
            </a:r>
            <a:endParaRPr lang="en-US" sz="1100" dirty="0"/>
          </a:p>
        </p:txBody>
      </p:sp>
      <p:sp>
        <p:nvSpPr>
          <p:cNvPr id="8" name="Shape 6"/>
          <p:cNvSpPr/>
          <p:nvPr/>
        </p:nvSpPr>
        <p:spPr>
          <a:xfrm>
            <a:off x="3291840" y="1684782"/>
            <a:ext cx="2560320" cy="1371600"/>
          </a:xfrm>
          <a:prstGeom prst="rect">
            <a:avLst/>
          </a:prstGeom>
          <a:solidFill>
            <a:schemeClr val="bg2"/>
          </a:solidFill>
          <a:ln/>
          <a:effectLst>
            <a:outerShdw blurRad="76200" dist="25400" dir="8100000" algn="bl" rotWithShape="0">
              <a:srgbClr val="000000">
                <a:alpha val="12000"/>
              </a:srgbClr>
            </a:outerShdw>
          </a:effectLst>
        </p:spPr>
        <p:txBody>
          <a:bodyPr/>
          <a:lstStyle/>
          <a:p>
            <a:endParaRPr lang="en-US"/>
          </a:p>
        </p:txBody>
      </p:sp>
      <p:sp>
        <p:nvSpPr>
          <p:cNvPr id="9" name="Text 7"/>
          <p:cNvSpPr/>
          <p:nvPr/>
        </p:nvSpPr>
        <p:spPr>
          <a:xfrm>
            <a:off x="3291840" y="1776222"/>
            <a:ext cx="2560320" cy="731520"/>
          </a:xfrm>
          <a:prstGeom prst="rect">
            <a:avLst/>
          </a:prstGeom>
          <a:noFill/>
          <a:ln/>
        </p:spPr>
        <p:txBody>
          <a:bodyPr wrap="square" lIns="0" tIns="0" rIns="0" bIns="0" rtlCol="0" anchor="ctr"/>
          <a:lstStyle/>
          <a:p>
            <a:pPr algn="ctr"/>
            <a:r>
              <a:rPr lang="en-US" sz="3800" b="1" dirty="0">
                <a:solidFill>
                  <a:srgbClr val="FFFFFF"/>
                </a:solidFill>
                <a:latin typeface="Arial Black" pitchFamily="34" charset="0"/>
                <a:ea typeface="Arial Black" pitchFamily="34" charset="-122"/>
                <a:cs typeface="Arial Black" pitchFamily="34" charset="-120"/>
              </a:rPr>
              <a:t>54%</a:t>
            </a:r>
            <a:endParaRPr lang="en-US" sz="3800" dirty="0"/>
          </a:p>
        </p:txBody>
      </p:sp>
      <p:sp>
        <p:nvSpPr>
          <p:cNvPr id="10" name="Text 8"/>
          <p:cNvSpPr/>
          <p:nvPr/>
        </p:nvSpPr>
        <p:spPr>
          <a:xfrm>
            <a:off x="3291840" y="2507742"/>
            <a:ext cx="2560320" cy="502920"/>
          </a:xfrm>
          <a:prstGeom prst="rect">
            <a:avLst/>
          </a:prstGeom>
          <a:noFill/>
          <a:ln/>
        </p:spPr>
        <p:txBody>
          <a:bodyPr wrap="square" lIns="0" tIns="0" rIns="0" bIns="0" rtlCol="0" anchor="t"/>
          <a:lstStyle/>
          <a:p>
            <a:pPr algn="ctr"/>
            <a:r>
              <a:rPr lang="en-US" sz="1100" dirty="0">
                <a:solidFill>
                  <a:srgbClr val="D6EEF2"/>
                </a:solidFill>
                <a:latin typeface="Arial" pitchFamily="34" charset="0"/>
                <a:ea typeface="Arial" pitchFamily="34" charset="-122"/>
                <a:cs typeface="Arial" pitchFamily="34" charset="-120"/>
              </a:rPr>
              <a:t>Reduction in water consumption</a:t>
            </a:r>
            <a:endParaRPr lang="en-US" sz="1100" dirty="0"/>
          </a:p>
        </p:txBody>
      </p:sp>
      <p:sp>
        <p:nvSpPr>
          <p:cNvPr id="11" name="Shape 9"/>
          <p:cNvSpPr/>
          <p:nvPr/>
        </p:nvSpPr>
        <p:spPr>
          <a:xfrm>
            <a:off x="6309360" y="1684782"/>
            <a:ext cx="2560320" cy="1371600"/>
          </a:xfrm>
          <a:prstGeom prst="rect">
            <a:avLst/>
          </a:prstGeom>
          <a:solidFill>
            <a:schemeClr val="tx2"/>
          </a:solidFill>
          <a:ln/>
          <a:effectLst>
            <a:outerShdw blurRad="76200" dist="25400" dir="8100000" algn="bl" rotWithShape="0">
              <a:srgbClr val="000000">
                <a:alpha val="12000"/>
              </a:srgbClr>
            </a:outerShdw>
          </a:effectLst>
        </p:spPr>
        <p:txBody>
          <a:bodyPr/>
          <a:lstStyle/>
          <a:p>
            <a:endParaRPr lang="en-US"/>
          </a:p>
        </p:txBody>
      </p:sp>
      <p:sp>
        <p:nvSpPr>
          <p:cNvPr id="12" name="Text 10"/>
          <p:cNvSpPr/>
          <p:nvPr/>
        </p:nvSpPr>
        <p:spPr>
          <a:xfrm>
            <a:off x="6309360" y="1776222"/>
            <a:ext cx="2560320" cy="731520"/>
          </a:xfrm>
          <a:prstGeom prst="rect">
            <a:avLst/>
          </a:prstGeom>
          <a:noFill/>
          <a:ln/>
        </p:spPr>
        <p:txBody>
          <a:bodyPr wrap="square" lIns="0" tIns="0" rIns="0" bIns="0" rtlCol="0" anchor="ctr"/>
          <a:lstStyle/>
          <a:p>
            <a:pPr algn="ctr"/>
            <a:r>
              <a:rPr lang="en-US" sz="3800" b="1" dirty="0">
                <a:solidFill>
                  <a:srgbClr val="FFFFFF"/>
                </a:solidFill>
                <a:latin typeface="Arial Black" pitchFamily="34" charset="0"/>
                <a:ea typeface="Arial Black" pitchFamily="34" charset="-122"/>
                <a:cs typeface="Arial Black" pitchFamily="34" charset="-120"/>
              </a:rPr>
              <a:t>50L</a:t>
            </a:r>
            <a:endParaRPr lang="en-US" sz="3800" dirty="0"/>
          </a:p>
        </p:txBody>
      </p:sp>
      <p:sp>
        <p:nvSpPr>
          <p:cNvPr id="13" name="Text 11"/>
          <p:cNvSpPr/>
          <p:nvPr/>
        </p:nvSpPr>
        <p:spPr>
          <a:xfrm>
            <a:off x="6309360" y="2507742"/>
            <a:ext cx="2560320" cy="502920"/>
          </a:xfrm>
          <a:prstGeom prst="rect">
            <a:avLst/>
          </a:prstGeom>
          <a:noFill/>
          <a:ln/>
        </p:spPr>
        <p:txBody>
          <a:bodyPr wrap="square" lIns="0" tIns="0" rIns="0" bIns="0" rtlCol="0" anchor="t"/>
          <a:lstStyle/>
          <a:p>
            <a:pPr algn="ctr"/>
            <a:r>
              <a:rPr lang="en-US" sz="1100" dirty="0">
                <a:solidFill>
                  <a:srgbClr val="D6EEF2"/>
                </a:solidFill>
                <a:latin typeface="Arial" pitchFamily="34" charset="0"/>
                <a:ea typeface="Arial" pitchFamily="34" charset="-122"/>
                <a:cs typeface="Arial" pitchFamily="34" charset="-120"/>
              </a:rPr>
              <a:t>Per person per day at peak restriction</a:t>
            </a:r>
            <a:endParaRPr lang="en-US" sz="1100" dirty="0"/>
          </a:p>
        </p:txBody>
      </p:sp>
      <p:sp>
        <p:nvSpPr>
          <p:cNvPr id="14" name="Text 12"/>
          <p:cNvSpPr/>
          <p:nvPr/>
        </p:nvSpPr>
        <p:spPr>
          <a:xfrm>
            <a:off x="274320" y="3252978"/>
            <a:ext cx="4160520" cy="1920240"/>
          </a:xfrm>
          <a:prstGeom prst="rect">
            <a:avLst/>
          </a:prstGeom>
          <a:noFill/>
          <a:ln/>
        </p:spPr>
        <p:txBody>
          <a:bodyPr wrap="square" rtlCol="0" anchor="t"/>
          <a:lstStyle/>
          <a:p>
            <a:r>
              <a:rPr lang="en-US" sz="1600" b="1" dirty="0">
                <a:solidFill>
                  <a:srgbClr val="2C3E50"/>
                </a:solidFill>
                <a:latin typeface="Arial" pitchFamily="34" charset="0"/>
                <a:ea typeface="Arial" pitchFamily="34" charset="-122"/>
                <a:cs typeface="Arial" pitchFamily="34" charset="-120"/>
              </a:rPr>
              <a:t>2015–2017 </a:t>
            </a:r>
            <a:r>
              <a:rPr lang="en-US" sz="1600" dirty="0">
                <a:solidFill>
                  <a:srgbClr val="2C3E50"/>
                </a:solidFill>
                <a:latin typeface="Arial" pitchFamily="34" charset="0"/>
                <a:ea typeface="Arial" pitchFamily="34" charset="-122"/>
                <a:cs typeface="Arial" pitchFamily="34" charset="-120"/>
              </a:rPr>
              <a:t>Three consecutive years of record-low rainfall — the lowest in recorded history — drained the Western Cape dam system.
</a:t>
            </a:r>
            <a:r>
              <a:rPr lang="en-US" sz="1600" b="1" dirty="0">
                <a:solidFill>
                  <a:srgbClr val="2C3E50"/>
                </a:solidFill>
                <a:latin typeface="Arial" pitchFamily="34" charset="0"/>
                <a:ea typeface="Arial" pitchFamily="34" charset="-122"/>
                <a:cs typeface="Arial" pitchFamily="34" charset="-120"/>
              </a:rPr>
              <a:t>Day Zero </a:t>
            </a:r>
            <a:r>
              <a:rPr lang="en-US" sz="1600" dirty="0">
                <a:solidFill>
                  <a:srgbClr val="2C3E50"/>
                </a:solidFill>
                <a:latin typeface="Arial" pitchFamily="34" charset="0"/>
                <a:ea typeface="Arial" pitchFamily="34" charset="-122"/>
                <a:cs typeface="Arial" pitchFamily="34" charset="-120"/>
              </a:rPr>
              <a:t>The concept named the threat: the day piped supply to homes would be cut off and residents would queue at collection points. It was the most powerful communication tool of the crisis.</a:t>
            </a:r>
            <a:endParaRPr lang="en-US" sz="1600" dirty="0"/>
          </a:p>
        </p:txBody>
      </p:sp>
      <p:sp>
        <p:nvSpPr>
          <p:cNvPr id="15" name="Text 13"/>
          <p:cNvSpPr/>
          <p:nvPr/>
        </p:nvSpPr>
        <p:spPr>
          <a:xfrm>
            <a:off x="4709160" y="3252978"/>
            <a:ext cx="4160520" cy="1920240"/>
          </a:xfrm>
          <a:prstGeom prst="rect">
            <a:avLst/>
          </a:prstGeom>
          <a:noFill/>
          <a:ln/>
        </p:spPr>
        <p:txBody>
          <a:bodyPr wrap="square" rtlCol="0" anchor="t"/>
          <a:lstStyle/>
          <a:p>
            <a:r>
              <a:rPr lang="en-US" sz="1600" b="1" dirty="0">
                <a:solidFill>
                  <a:srgbClr val="2C3E50"/>
                </a:solidFill>
                <a:latin typeface="Arial" pitchFamily="34" charset="0"/>
                <a:ea typeface="Arial" pitchFamily="34" charset="-122"/>
                <a:cs typeface="Arial" pitchFamily="34" charset="-120"/>
              </a:rPr>
              <a:t>The response </a:t>
            </a:r>
            <a:r>
              <a:rPr lang="en-US" sz="1600" dirty="0">
                <a:solidFill>
                  <a:srgbClr val="2C3E50"/>
                </a:solidFill>
                <a:latin typeface="Arial" pitchFamily="34" charset="0"/>
                <a:ea typeface="Arial" pitchFamily="34" charset="-122"/>
                <a:cs typeface="Arial" pitchFamily="34" charset="-120"/>
              </a:rPr>
              <a:t>Stringent restrictions, steep tariffs for high users, and pressure management cut daily consumption from 1,100 Mℓ to 500 Mℓ.
</a:t>
            </a:r>
            <a:r>
              <a:rPr lang="en-US" sz="1600" b="1" dirty="0">
                <a:solidFill>
                  <a:srgbClr val="2C3E50"/>
                </a:solidFill>
                <a:latin typeface="Arial" pitchFamily="34" charset="0"/>
                <a:ea typeface="Arial" pitchFamily="34" charset="-122"/>
                <a:cs typeface="Arial" pitchFamily="34" charset="-120"/>
              </a:rPr>
              <a:t>The outcome </a:t>
            </a:r>
            <a:r>
              <a:rPr lang="en-US" sz="1600" dirty="0">
                <a:solidFill>
                  <a:srgbClr val="2C3E50"/>
                </a:solidFill>
                <a:latin typeface="Arial" pitchFamily="34" charset="0"/>
                <a:ea typeface="Arial" pitchFamily="34" charset="-122"/>
                <a:cs typeface="Arial" pitchFamily="34" charset="-120"/>
              </a:rPr>
              <a:t>Near-average rains in winter 2018 restored dam levels. Day Zero was called off. Cape Town had — just barely — averted catastrophe.</a:t>
            </a:r>
            <a:endParaRPr lang="en-US" sz="1600" dirty="0"/>
          </a:p>
        </p:txBody>
      </p:sp>
      <p:sp>
        <p:nvSpPr>
          <p:cNvPr id="17" name="Text 15"/>
          <p:cNvSpPr/>
          <p:nvPr/>
        </p:nvSpPr>
        <p:spPr>
          <a:xfrm>
            <a:off x="274320" y="5676138"/>
            <a:ext cx="8595360" cy="301752"/>
          </a:xfrm>
          <a:prstGeom prst="rect">
            <a:avLst/>
          </a:prstGeom>
          <a:noFill/>
          <a:ln/>
        </p:spPr>
        <p:txBody>
          <a:bodyPr wrap="square" rtlCol="0" anchor="ctr"/>
          <a:lstStyle/>
          <a:p>
            <a:r>
              <a:rPr lang="en-US" sz="900" dirty="0">
                <a:solidFill>
                  <a:srgbClr val="D6EEF2"/>
                </a:solidFill>
                <a:latin typeface="Arial" pitchFamily="34" charset="0"/>
                <a:ea typeface="Arial" pitchFamily="34" charset="-122"/>
                <a:cs typeface="Arial" pitchFamily="34" charset="-120"/>
              </a:rPr>
              <a:t>\</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026" name="Picture 2" descr="Newlands residents collect water after the start of 6B water restrictions on February 02, 2018 in Cape Town, South Africa. Under the new restrictions, water consumption is limited to 50 litres per person per day in the hope that Day Zero - the day the taps will be closed - can be avoid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6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571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ZA"/>
          </a:p>
        </p:txBody>
      </p:sp>
      <p:sp>
        <p:nvSpPr>
          <p:cNvPr id="5" name="Content Placeholder 4"/>
          <p:cNvSpPr>
            <a:spLocks noGrp="1"/>
          </p:cNvSpPr>
          <p:nvPr>
            <p:ph idx="1"/>
          </p:nvPr>
        </p:nvSpPr>
        <p:spPr/>
        <p:txBody>
          <a:bodyPr/>
          <a:lstStyle/>
          <a:p>
            <a:endParaRPr lang="en-ZA"/>
          </a:p>
        </p:txBody>
      </p:sp>
      <p:pic>
        <p:nvPicPr>
          <p:cNvPr id="3" name="Picture 2"/>
          <p:cNvPicPr>
            <a:picLocks noChangeAspect="1"/>
          </p:cNvPicPr>
          <p:nvPr/>
        </p:nvPicPr>
        <p:blipFill>
          <a:blip r:embed="rId2"/>
          <a:stretch>
            <a:fillRect/>
          </a:stretch>
        </p:blipFill>
        <p:spPr>
          <a:xfrm>
            <a:off x="-708177" y="63623"/>
            <a:ext cx="10560354" cy="5991853"/>
          </a:xfrm>
          <a:prstGeom prst="rect">
            <a:avLst/>
          </a:prstGeom>
        </p:spPr>
      </p:pic>
    </p:spTree>
    <p:extLst>
      <p:ext uri="{BB962C8B-B14F-4D97-AF65-F5344CB8AC3E}">
        <p14:creationId xmlns:p14="http://schemas.microsoft.com/office/powerpoint/2010/main" val="327785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2052" name="Picture 4" descr="Cape 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90" y="0"/>
            <a:ext cx="103118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39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a:t>SO WHAT? WE HAVEN’T HAD A DROUGHT SINCE?</a:t>
            </a:r>
          </a:p>
        </p:txBody>
      </p:sp>
      <p:sp>
        <p:nvSpPr>
          <p:cNvPr id="3" name="Subtitle 2"/>
          <p:cNvSpPr>
            <a:spLocks noGrp="1"/>
          </p:cNvSpPr>
          <p:nvPr>
            <p:ph type="subTitle" idx="1"/>
          </p:nvPr>
        </p:nvSpPr>
        <p:spPr/>
        <p:txBody>
          <a:bodyPr/>
          <a:lstStyle/>
          <a:p>
            <a:endParaRPr lang="en-ZA"/>
          </a:p>
        </p:txBody>
      </p:sp>
    </p:spTree>
    <p:extLst>
      <p:ext uri="{BB962C8B-B14F-4D97-AF65-F5344CB8AC3E}">
        <p14:creationId xmlns:p14="http://schemas.microsoft.com/office/powerpoint/2010/main" val="3166813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heme/theme1.xml><?xml version="1.0" encoding="utf-8"?>
<a:theme xmlns:a="http://schemas.openxmlformats.org/drawingml/2006/main" name="City of Cape Town PPT">
  <a:themeElements>
    <a:clrScheme name="Custom 2">
      <a:dk1>
        <a:sysClr val="windowText" lastClr="000000"/>
      </a:dk1>
      <a:lt1>
        <a:sysClr val="window" lastClr="FFFFFF"/>
      </a:lt1>
      <a:dk2>
        <a:srgbClr val="BACF00"/>
      </a:dk2>
      <a:lt2>
        <a:srgbClr val="0098C5"/>
      </a:lt2>
      <a:accent1>
        <a:srgbClr val="C8006F"/>
      </a:accent1>
      <a:accent2>
        <a:srgbClr val="005870"/>
      </a:accent2>
      <a:accent3>
        <a:srgbClr val="446414"/>
      </a:accent3>
      <a:accent4>
        <a:srgbClr val="9D2235"/>
      </a:accent4>
      <a:accent5>
        <a:srgbClr val="47292E"/>
      </a:accent5>
      <a:accent6>
        <a:srgbClr val="98871F"/>
      </a:accent6>
      <a:hlink>
        <a:srgbClr val="C9571E"/>
      </a:hlink>
      <a:folHlink>
        <a:srgbClr val="63351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A0DB07DFEDA248A43D693BA25E182E" ma:contentTypeVersion="12" ma:contentTypeDescription="Create a new document." ma:contentTypeScope="" ma:versionID="51ba5bb2814711209354911d7c51af39">
  <xsd:schema xmlns:xsd="http://www.w3.org/2001/XMLSchema" xmlns:xs="http://www.w3.org/2001/XMLSchema" xmlns:p="http://schemas.microsoft.com/office/2006/metadata/properties" xmlns:ns3="507051c8-870e-4bae-b5f7-a53fcca98d5c" targetNamespace="http://schemas.microsoft.com/office/2006/metadata/properties" ma:root="true" ma:fieldsID="9b1f6b494e3e2d1af1aaf7ae65044f25" ns3:_="">
    <xsd:import namespace="507051c8-870e-4bae-b5f7-a53fcca98d5c"/>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_activity"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051c8-870e-4bae-b5f7-a53fcca98d5c"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07051c8-870e-4bae-b5f7-a53fcca98d5c" xsi:nil="true"/>
  </documentManagement>
</p:properties>
</file>

<file path=customXml/itemProps1.xml><?xml version="1.0" encoding="utf-8"?>
<ds:datastoreItem xmlns:ds="http://schemas.openxmlformats.org/officeDocument/2006/customXml" ds:itemID="{3084D1B8-458F-423E-B4D3-90B1A950A3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7051c8-870e-4bae-b5f7-a53fcca98d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8FA98D-0BF1-4A52-9B52-21D3A4B23FFC}">
  <ds:schemaRefs>
    <ds:schemaRef ds:uri="http://schemas.microsoft.com/sharepoint/v3/contenttype/forms"/>
  </ds:schemaRefs>
</ds:datastoreItem>
</file>

<file path=customXml/itemProps3.xml><?xml version="1.0" encoding="utf-8"?>
<ds:datastoreItem xmlns:ds="http://schemas.openxmlformats.org/officeDocument/2006/customXml" ds:itemID="{1E688910-3174-48D9-B6F7-CF2AA9D03FFC}">
  <ds:schemaRefs>
    <ds:schemaRef ds:uri="http://purl.org/dc/dcmitype/"/>
    <ds:schemaRef ds:uri="507051c8-870e-4bae-b5f7-a53fcca98d5c"/>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277</TotalTime>
  <Words>453</Words>
  <Application>Microsoft Office PowerPoint</Application>
  <PresentationFormat>On-screen Show (4:3)</PresentationFormat>
  <Paragraphs>47</Paragraphs>
  <Slides>17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Black</vt:lpstr>
      <vt:lpstr>Calibri</vt:lpstr>
      <vt:lpstr>Century Gothic</vt:lpstr>
      <vt:lpstr>City of Cape Town 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WE HAVEN’T HAD A DROUGHT SINCE?</vt:lpstr>
      <vt:lpstr>TRICKLING TOWARDS DAY ZERO</vt:lpstr>
      <vt:lpstr>NEW WATER PROGRAMME</vt:lpstr>
      <vt:lpstr>PowerPoint Presentation</vt:lpstr>
      <vt:lpstr>PowerPoint Presentation</vt:lpstr>
      <vt:lpstr>PowerPoint Presentation</vt:lpstr>
      <vt:lpstr>PowerPoint Presentation</vt:lpstr>
      <vt:lpstr>PowerPoint Presentation</vt:lpstr>
      <vt:lpstr>PowerPoint Presentation</vt:lpstr>
    </vt:vector>
  </TitlesOfParts>
  <Company>City of Cape Town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 presentation template (4:3 format)</dc:title>
  <dc:creator>Carol Avenant</dc:creator>
  <cp:lastModifiedBy>Cllr Zahid Badroodien (DA)</cp:lastModifiedBy>
  <cp:revision>20</cp:revision>
  <cp:lastPrinted>2014-04-22T07:42:32Z</cp:lastPrinted>
  <dcterms:created xsi:type="dcterms:W3CDTF">2014-08-19T13:22:20Z</dcterms:created>
  <dcterms:modified xsi:type="dcterms:W3CDTF">2026-03-23T10:42:33Z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0x010100CCA0DB07DFEDA248A43D693BA25E182E</vt:lpwstr>
  </property>
</Properties>
</file>